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9"/>
  </p:notesMasterIdLst>
  <p:sldIdLst>
    <p:sldId id="306" r:id="rId2"/>
    <p:sldId id="323" r:id="rId3"/>
    <p:sldId id="324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37" r:id="rId15"/>
    <p:sldId id="339" r:id="rId16"/>
    <p:sldId id="340" r:id="rId17"/>
    <p:sldId id="341" r:id="rId18"/>
    <p:sldId id="342" r:id="rId19"/>
    <p:sldId id="343" r:id="rId20"/>
    <p:sldId id="344" r:id="rId21"/>
    <p:sldId id="385" r:id="rId22"/>
    <p:sldId id="347" r:id="rId23"/>
    <p:sldId id="348" r:id="rId24"/>
    <p:sldId id="349" r:id="rId25"/>
    <p:sldId id="350" r:id="rId26"/>
    <p:sldId id="351" r:id="rId27"/>
    <p:sldId id="386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1" r:id="rId38"/>
    <p:sldId id="362" r:id="rId39"/>
    <p:sldId id="363" r:id="rId40"/>
    <p:sldId id="364" r:id="rId41"/>
    <p:sldId id="365" r:id="rId42"/>
    <p:sldId id="366" r:id="rId43"/>
    <p:sldId id="367" r:id="rId44"/>
    <p:sldId id="368" r:id="rId45"/>
    <p:sldId id="369" r:id="rId46"/>
    <p:sldId id="370" r:id="rId47"/>
    <p:sldId id="371" r:id="rId48"/>
    <p:sldId id="372" r:id="rId49"/>
    <p:sldId id="374" r:id="rId50"/>
    <p:sldId id="375" r:id="rId51"/>
    <p:sldId id="376" r:id="rId52"/>
    <p:sldId id="377" r:id="rId53"/>
    <p:sldId id="378" r:id="rId54"/>
    <p:sldId id="379" r:id="rId55"/>
    <p:sldId id="380" r:id="rId56"/>
    <p:sldId id="381" r:id="rId57"/>
    <p:sldId id="382" r:id="rId5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06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7"/>
            <p14:sldId id="339"/>
            <p14:sldId id="340"/>
            <p14:sldId id="341"/>
            <p14:sldId id="342"/>
            <p14:sldId id="343"/>
            <p14:sldId id="344"/>
            <p14:sldId id="385"/>
            <p14:sldId id="347"/>
            <p14:sldId id="348"/>
            <p14:sldId id="349"/>
            <p14:sldId id="350"/>
            <p14:sldId id="351"/>
            <p14:sldId id="386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4FB4FF"/>
    <a:srgbClr val="BAE18F"/>
    <a:srgbClr val="FF3300"/>
    <a:srgbClr val="FF5B5B"/>
    <a:srgbClr val="6699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5" autoAdjust="0"/>
    <p:restoredTop sz="96935" autoAdjust="0"/>
  </p:normalViewPr>
  <p:slideViewPr>
    <p:cSldViewPr>
      <p:cViewPr varScale="1">
        <p:scale>
          <a:sx n="87" d="100"/>
          <a:sy n="87" d="100"/>
        </p:scale>
        <p:origin x="1675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2T01:47:57.8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4568 13441 0,'36'0'171,"-19"0"-155,19 0 15,-19 0-15,19 0-16,-1 0 16,18 17-1,0-17 1,-18 0-1,18 0 1,35 0 0,-53 0 15,-17 0-31,0 0 16,-1 0-1,1 0-15,17 0 16,0 0-1,-17 0 1,17 0 0,-17 0-1,0 0 1,-1 0 0,19 0-1,-1 0 1,0 18 15,-17-18-15,17 0-1,0 0 1,-17 0-16,17 0 31,36 0-15,-18 0-1,0 0 1,-18 0 0,0 0-1,18 0 1,0 0 0,-35 0-1,17 0 1,0 0 15,-17 0 0,17 0-15,0 0 0,1 0 15,-1 0-16,-17 0 1,17 0 0,35 0-1,-34 0 1,17 0 0,-18 0-1,-17 0 1,387 0 171,-369 0-171,-19 0-16,36 0 16,-18 0-1,36 0 1,-36 0-1,18-18 1,-18 18 0,18 0-1,-35 0 1,35 0 0,-36 0 15,36 0-16,-35 0 1,17 0 0,-17 0-1,17 0 1,1 0 0,-19 0-1,1 0 1,-1 0-1,19 0 1,-19 0 0,36 0-1,-35 0-15,17 0 16,0 0 0,-17 0 15,0 0-16,17 0 1,53 0 0,-17 0-1,-18 0 1,-36 0 0,1 0-1,0 0 32,-1 0-31,1 0-1,0 0 1,17 0 15,-18 0-15,19 0-1,-1 0 1,-17 0 0,17 18-16,0-18 31,0 0-15,1 0-16,-19 0 15,19 0-15,17 0 0,-36 0 16,71 0-1,-52 0 1,-1 0 0,0 0-1,18 0 1,18 0 0,-1 0-1,18 0 1,-52 0-1,-19 0 1,19 0 15,-19 0-15,36 0 15,-35 0-31,-1 0 16,19 0-16,-1 0 15,-17 0 1,-1 0 0,1 0-16,0 0 15,-1 0 17,19 0-17,-19 0 1,18 0-1,-17 0 1,17 0 0,-17 0-1,53 0 1,-36 0 0,0 0-1,0 0 1,18 0-1,-17 0 1,-19 0 0,18 0-1,-17 0 17,35 0-17,-18 0-15,-17 0 16,0 0-1,17 0 32,35 0-31,-52 0 0,35 0-1,-35 0 1,-1 0-1,1 0 1,0 0 0,34 0-1,90 0 1,-54 0 0,-53 0-1,-17 0 48,-1 0-48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2T01:51:38.0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3087 8696 0,'17'0'218,"1"0"-171,17 0 109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2T01:51:39.8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9737 8714 0,'17'-18'94,"19"18"-94,-1 0 15,35 0 1,-34 0 0,-19-18-1,1 18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2T01:51:41.2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9754 9225 0,'18'0'140,"0"0"-77,17 0-47,-18 0 30,1 0-14,0 0 15,35 0-32,-18 0 16,-35 18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2T01:51:44.2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3598 9207 0,'18'0'266,"0"0"-63,17 36-172,-17-19-15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2T01:51:51.7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4992 9225 0,'53'0'438,"-36"18"-423,1-1 17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2T01:51:54.2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8290 9172 0,'18'0'94,"0"0"-78,17 0-1,-18 0 1,1 0 0,0 0 30,-1 18-30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2T01:49:30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2152 10477 0,'18'0'250,"-1"0"-234,18 0 15,1 0-16,-19 0 1,19 0-16,-1-17 16,0 17-1,-17 0 1,35 0 0,-36 0-1,54 0 1,-36 0 15,1 0-15,-1 0-1,-18 0 1,1 0 0,0 0-1,17 0-15,-17 0 16,35 0-16,-18 0 15,-18 0 1,19 0 0,-1 0 15,-17 0 31,-1 0-15,1 0-15,0 0 14,17 0-30,-17 0 15,17 17-15,0 1 0,-17-18-1,-1 0 1,36 18-1,-17-18 1,-1 0 0,-18 0-16,1 0 15,17 0 1,-17 17 0,0-17-1,-1 0 32,1 0-31</inkml:trace>
  <inkml:trace contextRef="#ctx0" brushRef="#br0" timeOffset="4193.8677">2099 6403 0,'18'0'156,"-1"0"-140,1 0-16,0 0 47,-1 0 78,1 0-63,17 0-30,-17 0-1,-1 0 0,1 0-15,0 0 31,-1 0-1,1 0-14,0 0 46,-1 0-47,1 0 32,0 0-48,-1 0 1,1 0-1,35 0 1,-36 0 0,1 0-1,17 0 1,-17 0 0,0 0-1,-1 0 16,1 0-15,-1 0 0,1 0-1,17 0 17,1 0-1,-19 0-16,19 0 32,-19 0-31,1 0 0,17 0-1,-17 0 16,-1 0-15,1 0 15,0 0-15,-1 0 78,1 0-32,0 0-15,-1 0-16,1 0-15,0 0 0,-1 0-1,-17 18 1,18-18-1,-1 0 32,1 0 0,0 0-31,-1 0-1,1 0 17,0 0-17,-1 0 1,1 17 15,0-17 0,-1 0 16</inkml:trace>
  <inkml:trace contextRef="#ctx0" brushRef="#br0" timeOffset="206300.9933">1817 6720 0,'-18'-17'188,"1"-19"-173,-1 36 1,18-17 15,-18 17-15,1-18-1,-1 18 63,0 0-31,1 0 31,-1 0-62,0 0 31,1 18-31,-1-18 30,18 17-30,-17-17 0,17 18 15,-18 0 31,18-1-46,-18 1 0,18 0 46,0-1-46,0 1 15,0 17-15,0-17-1,0 17 17,0-17-1,0 17-16,18-17 1,-18-1 0,0 1-1,0 17 17,18-17-17,-18 0 1,17-1-1,-17 18 1,18 1 15,-1-19-15,-17 1 0,0 0-1,0-1 1,18 1-1,-18 17 17,0-17-17,18-1 1,-18 1 0,17 17 15,-17-17-16,0 17 32,0-17-47,0 0 32,0 17-17,0-17 1,0 17-1,0-18 1,0 1 0,0 0-1,0-1 1,0 1 0,0 35-1,0-18 1,0-17-1,-17-1 1,17 19 0,-18-1 15,18 0-15,-18-17-1,18 0 1,-17 17-1,-1-35 1,1 70 0,-1-70-1,0 18 1,18 0 0,-17-1-1,-1 19 16,-17-19-15,35 1 31,-18-18-16,18 18 16,35-1 250,-17 18-281,17-17 15,-35 0-16,18-1 48,0 19-47,-18-19-1,0 1 1,0 0-1,0-1 1,0 18 0,0-17-1,0 17 1,0-17 0,0 0-1,0-1 1,0 1-1,0 17 1,0-17-16,0-1 16,0 1-1,0 0 17,0 17-17,0 0 1,0-17-1,0 0 1,0-1 0,0 36-1,0-35 1,0 17 0,0 0-1,0 1 1,0-1-1,0 0 1,0 0 0,0-17-16,17 17 15,-17-17 1,0 0-16,0 17 16,0-17-1,0 34 1,0-34-1,0 17 1,0-17 0,0 0-1,0-1 1,0 1 0,0 17-1,0-17 1,0 0-1,0-1 1,0 18 0,18 18 15,-1-17 0,-17-19-15,18 19-1,-18-19 1,0 36 0,18-53 15,-18 18-15,0 17-1,17 0 32,1-17-16,0 0 16,-18-1-31,0 1 31,17-18-32,1 17 1,0 1 15,-18 0-15,17-1-1,1-17 17,-1 0 140,1 0-141,0 0 63,-1-17-32,1 17-15,-18-18-31,0 0 15,18 18 16,-18-17 31,17-1-47,-17 1 0,18 17 126,-18-18 139,0 0-280,0-17 0,0 17-1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2T02:09:10.7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9260 5433 0,'36'0'156,"-1"0"-156,106 0 16,-17 0 15,52-18-15,18 0-1,35 18 1,-70 0 0,-88 0-1,-54 0 48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2T02:09:13.4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5503 6597 0,'53'0'156,"-35"0"-156,35 0 16,-18 0 0,0 0-1,-17 0 1,53 0-1,-19 0 1,-34 0-16,53 0 16,-54 0-1,1 0 1,17 0 0,0 0-1,1-18 1,-1 18-1,0 0 1,1 0 0,-1-17-1,0 17 1,-17 0 0,-1 0-1,19-18 1,-1 18 15,-17 0-15,-1 0 15,1 0-15,0 0-1,17 0 32,-18 0 31,1 0-62,0 18 15,-1-18-31,19 0 16,-1 35-1,-17-35 1,-1 18-16,1-18 16,-1 0-1,1 0 16,0 0 1,-1 0-1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2T02:09:16.0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10125 7585 0,'35'0'141,"-17"0"-141,17 0 16,0 0-1,36-18 1,35 18-1,35 0-15,70 0 16,-122-18 0,-1 18-16,35 0 15,-70 0 1,-35 0 15,-1 0-15,1 0 46,35 0-46,-35 0-16,-1 0 16,1 0-1,0 0 1,-1 0-1,1 0 17,35 0-17,-18 0 1,0 0 0,-17 0 15,0 0 16,-1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2T01:48:11.9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10989 13476 0,'-35'0'250,"17"0"-219,0 0 1,1-18-1,-1 18 0,1 0-15,-1 0 15,0 0 0,1 0 16,-1 0-31,0 0-1,-17 0 32,17 0 0,1 0-31,-1 0-1,1 0 48,-1 0-48,0 0 17,1 0-1,-1 0-31,0 0 47,1 0-16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1T00:27:28.7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2611 8590 0,'17'0'172,"18"0"-125,1 0-32,-19 0 17,1 0-17,0 0 48,-1 0-48,19 0 1,-1 0 0,71 0-1,-89 0 1,1 0 0,0 0-1,17 18 16,-17-18-15,-1 0 0,18 0-1,18 0 1,71 0 0,-107 0-1,19 0 16,-19 17-15,1-17 0,0 0-1,-1 0 142,36 0-142,0 18-15,-18-18 16,1 0-1,-19 0 1,36 0 0,-35 0 15,17 0-15,-17 0-1,-1 0 1,1 0-1,0 18 1,-1-18 62,19 0-47,-19 0-15,19 0 0,16 0-1,-16 0 1,34 0-16,-17 0 16,-35 0-16,35 0 0,-18 0 15,0 0 1,-17 0-1,0 0 1,35 0 0,-18 0-1,0 0 1,0 0 0,-17 0-1,0 0 1,-1 0 15,71-18-15,-35 18-1,-17 0 1,-19 0-16,1 0 31,0 0-15,34 0 15,37 0-15,-1 0-1,-18 0 1,36-35 0,35 35-1,-88-18 1,-17 18-16,17 0 15,-18 0-15,-18-18 16,1 18 0,0 0-1,-1 0 1,1 0 0,0 0-1,-1 0 1,19 0 15,52 0-15,18-17-1,52-1 1,-34 1 0,-54 17-1,-52 0-15,0 0 16,-1 0-16,1 0 15,0 0 1,-1 0 0,54 0 46,-54 0-46,54 0-1,-36 0-15,-17 0 32,-1 0-1,1 0-15,0 0 46,-1 0-46,1 17-16,17-17 15,18 18 17,-35-18-17,-1 0 1,19 0 15,-19 0-15,19 17-1,-19-17 1,1 0 0,0 0 15,-1 0 0,1 0 16,0 0-31,-1 0-1,1 0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1T00:27:32.1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2628 9172 0,'35'0'141,"18"0"-141,-35 0 15,0 0-15,17 0 31,-17 0-15,17 0 0,141 0-1,-35 18 1,-88-18-16,0 0 16,0 17-16,-35-17 15,35 0 1,0 0-1,17 0 1,-17 0 0,-18 18-1,-17-18-15,88 0 16,-71 0 0,18 0-16,70 0 15,-70 0 16,-35 0-15,17 0 0,18 0-1,-35 0 1,0 0 0,-1 0-16,1 0 15,35 0-15,-18 0 16,18 0-1,17 0 1,1 0 0,-36 0-1,-17 0 1,17 0 0,89 0-1,-19 0 16,-34 0-15,0 0 0,-54 0-1,19 0 1,-19 0 0,18-18-16,-17 18 15,0 0-15,-1 0 0,1 0 31,0 0-15,17 0-16,18-17 31,-36 17-15,1 0 0,0 0-1,-1 0 1,54 0 15,-53 0-15,52 0-1,-17 0 1,-18 0 0,18 0-1,-17 0 1,69 0-1,-69 0 1,52 0 15,-53 0-15,0 0 0,1 0-1,-1 0 1,-17 0-1,-1 0 1,1 0 0,-1 0-1,1 0 1,53-18 15,-18 1-15,0 17-1,-18 0 1,-18 0 0,19 0-16,-19 0 15,54 0-15,-53 0 16,70 0 0,-53 0-1,36 0 1,-54 0-1,36 0 1,-18 0 0,-17 0-16,0 0 15,-1 0 1,19 0-16,-19 0 16,36 0-1,-35 0 16,-1 0-15,1 0 31,0 0-31,35 0-1,0 0 1,-1 0-1,1 0 1,-35 0 0,0 0-1,-1 0 17,36 0 30,-35 0-46,-1 0-1,1 0 1,0 0 15,-1 0-15,1 0 46,0 0-46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2T02:17:01.8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2593 10936 0,'18'0'218,"-1"0"-186,1 0 30,-1 0-46,1 0-1,17 0 1,-17 0 0,0 0 15,17 0-15,-17 0-1,17 0 1,-18 0-1,19 0 1,-19 0 0,1 0 15,0 0-15,-1-18-1,1 18 1,0 0-1,17 0 17,-17 0-1,-1 0-15,18-17-1,-17 17 1,0 0-1,17 0 17,0 0-17,-17 0-15,17 0 16,-17 0 15,-1 0 0,1 0-15,17 0 0,-17 0-1,17 0 1,1 0 0,-19 0-1,1 0 1,-1 0-1,1 0 1,17 0 0,-17 0-1,0 0 1,17 0 0,18 0-1,-35 0 1,17 0 15,35 0 0,-52 0 1,0 0-17,17 0 16,-17 0-15,-1 0 15,1 0-15,-1 0 15,1 0 0,0 0-15,-1 0 15,1 0-15,0 0 0,17 0 15,-17 0-16,-1 0 1,1 0 0,17 0 15,-17 0 0,17 0 0,-17 0 1,-1 0-17,19 0 17,-1 0-17,-17 0 1,-1 0-1,1 0 1,-1 0 0,19 0-1,-19 0 1,54 0 0,-36 0-1,0 0 1,18 0-1,0 0 1,-17 0 0,-19 0 15,1 0 0,-1 0-15,1 0 46,0 0-46,-1 0 93,1 0-93,0 0 31,-1 0 297,1 0-157,0 0-171,17 0-1,-17 0 1,-1-18 0,1 18-1,-1 0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2T02:17:05.2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4921 10954 0,'18'0'125,"0"-18"-110,17 18 1,0 0-1,0 0 1,1 0 0,-1 0-1,53 0 1,124 0 0,-106 18-1,-71-18 1,-17 0-16,17 0 15,-18 17 1,19-17 0,-19 0-1,1 0 157,0 0-156,-1 0 31,1 0-32,0 0 1,17 0 0,0 0-1,-17 0 1,17 0-1,-17 0-15,-1 0 16,1 0 0,0 0-1,-1 0 1,1 0 0,35 0-1,-18 0 1,0 0-1,18 0 1,-17 0 0,-1 0-16,53 0 15,-17 0-15,17 0 16,0-17 0,-18 17-1,-52 0 16,0 0-15,-1 0 93,1 0-15,0 0-78,-18-18 218,35 18-203,0-18-15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2T02:17:08.0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7038 10936 0,'-18'0'78,"1"0"-62,-1 0 31,0 0-31,1 0-1,-1 0-15,-17 0 31,17 0-15,18 18 0,-17-18-1,-1 0 1,18 17 15,-35-17-15,17 0-1,-35 0 1,18 0 0,17 0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1T00:35:06.4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14764 13406 0,'35'0'297,"-17"0"-282,-1 0 1,107 0 0,-107 0-16,19 0 15,-19 0 32,1 0 47,53 0 0,-36-18-79,35 18-15,-17 0 16,0 0 15,-18 0-15,-17 0-1,0 0 1,-1 0 203,36-18-188,-17 18-15,-19 0-16,54 0 15,-18-17 1,0 17-1,-36 0 1,1 0 78,17 0 0,53 0-79,-35 0-15,-35 0 16,105-18-1,-34 0 1,-72 18-16,1 0 16,-1 0-1,1 0 126,17 0-94,1 0-47,-19 0 15,36 0 1,-35 0 0,0 0 15,52 0 0,-17 0-31,0 0 16,88 0-1,-53 0 1,-17 0 0,-54 0 15,19 0 16,52 0-32,-35 0 1,35 0 0,18 0-1,-18 18 1,-17-18 0,-54 0-16,1 0 15,-1 0 16,1 0 32,0 0-47,-1 0 15,1 0-16,53 0 1,-36 0 0,35 0-1,1 0 17,0 0-17,-54 0-15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1T00:35:14.0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11412 13017 0,'0'18'234,"0"17"-218,0-17-1,-17 17 16,17-17-15,-18 17 0,18-17-1,0 0 1,0-1 0,0 1-1,0-1 1,0 19-1,0-1 1,0-17 0,0-1-1,0 1 1,0 0 0,0-1 15,18 1-16,-18 17 1,17 0 0,1-35-1,-18 36 1,0-19 0,18 1 30,17 17-30,-17-17 0,-1-1 15,-17 1 0,18-18-15,-1 18 31,-17-1-16</inkml:trace>
  <inkml:trace contextRef="#ctx0" brushRef="#br0" timeOffset="2525.5517">14482 12965 0,'17'0'16,"18"17"78,-17-17-63,-18 18-15,18 17 31,-1-35-32,-17 18 48,18-1-48,-18 1 32,0 17-31,0-17-1,18-18 1,-18 18 15,0-1-15,0 1 0,17 17-1,-17 0 1,0-17 15,0 0 0,18-1-15,-18 19 0,0-19-1,0 1 1,0 0-1,0-1 1,0 1 15,0 17-15,0-17 0,-18-1 15,1 19-16,17-19 17,0 1-1,-18 0-15,18 17 15,-18-35 0,18 35-15,0-17-1,-17-1 48,-19 19-48,19-19 1,17 1 62</inkml:trace>
  <inkml:trace contextRef="#ctx0" brushRef="#br0" timeOffset="9549.7675">11501 12912 0,'0'17'297,"-18"1"-234,0-18 46,18 18 0,0-1 157</inkml:trace>
  <inkml:trace contextRef="#ctx0" brushRef="#br0" timeOffset="13099.5405">11430 12982 0,'0'-17'219,"0"-1"-188,18 18 250,-1 0-265,1-18 31,0 18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1T00:39:47.9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4322 9631 0,'17'0'109,"18"0"-93,1 0 0,-19 0 15,19 0 47,-19 0-62,1 0 218,17 17-218,-17 19-1,-18-19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1T00:39:55.6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4092 8079 0,'53'0'203,"-35"0"-203,-1 0 16,19 0 203,-19 0-141,1 0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1T00:39:57.7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4974 8943 0,'35'0'78,"1"0"-62,-19 0-16,1 0 31,0 0 32,-1 0 108,1 0-155,0 0 47,-1 0 15,1 0-63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2T01:51:18.1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7602 7708 0,'18'0'78,"17"0"-47,-17 0-15,0 0-1,-1 0 17,1 0-17,-1 0 1,1 0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1T00:40:23.3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3757 16422 0,'35'0'234,"18"0"-218,0 0-16,18 0 15,17 0-15,35 0 16,-17 0 0,-70 0 15,-19 0-16,1 0 1,-1 0 93,36 0-93,-17 0 0,-1 0-16,141-18 15,-17 18 1,-71 0 0,-35 0-1,-35 0 32,-1 0 16,1 0-1,53 0-46,-36 0-1,-17 0 1,-1 0 31,1 0-16,17 0 32,-17-17-48,17 17 63,-17 0-31,-1 0 16,1 0-32,17 0 141,-17 0-16,35-36-62,-36 36-79,1-17 1,0 17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1T00:40:29.9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4780 17286 0,'18'0'578,"-1"-18"-547,1 18-15,0 0 0,-1-17 15,1 17-15,0 0-1,-1 0 32,36-18-31,-18 18-1,18-17 1,0 17-16,-17 0 16,-1 0-16,-18 0 15,1 0 1,0 0 31,-1-18-32,1 18 1,17 0 0,1 0-1,-1 0 1,0-18-1,0 18 17,18 0-17,-17 0-15,-1 0 16,0 0 0,-17 0-1,-1 0 1,1 0 62,53-17-62,-36 17-1,-17 0-15,17 0 16,-18 0-1,1 0 17,17-18-1,-17 18-15,0 0-1,-1 0 1,19 0 31,16 0-32,-34 0-15,0 0 16,-1 0 0,1-18 265,0 18-234,-1 0 31,1 0-16,0 0-30,-1-17 14,19 17-30,-19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1T00:40:33.5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10883 17145 0,'35'0'140,"124"0"-140,-53 0 16,35 0-1,0 0 1,-17 0 0,-107 0-1,1 0 79,0 0-63,17 0-15,18 0 0,-36 0-1,54 0-15,53 0 16,-36 0-16,-53 0 15,88 0 1,-105 0 0,70 0 249,-70 0-265,52-18 16,36 18 0,-35 0-1,-36 0 1,-17 0-16,-1 0 15,1 0 1,0 0-16,17 0 16,0 0-1,36 0 1,-1 0 0,-17 18-1,-17-18 1,-19 0-16,18 0 94,-17 0-79,17 0 1,-17 0-16,35 0 15,18 0 1,-19 0-16,54 0 31,-88 0-31,17 0 16,71 0 0,-18 0-1,-17 0 1,-18 0-1,-36 0 1,19 0 0,-19 18-1,36-18 1,35 0 0,-17 0 15,17 0-16,-35 0 1,-35 0 0,-1 0 15,1 0-15,35 0-16,70 0 15,-34 0 1,-1 0-1,-53 0 1,0 0 47,53 0-63,-35 0 15,53 0 1,-35 0-1,-36 0 1,0 0 0,54 0-1,157 0 1,72 0 0,-124 0-1,-88 0 1,-71 0-1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1T00:40:38.9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4639 17180 0,'-18'0'485,"36"0"46,0 0-515,17 0-1,-17 0 1,-1 0 15,1 0-15,-1 0-1,1 0 32,0 18-15,-1-18 77,1 0-78,0 0 63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1T00:40:42.4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10266 17163 0,'17'0'219,"89"0"-188,-53 0-31,-35 0 16,52 0 0,1 0-1,0 0 1,-54 0 46,89 0-46,-53 0 0,0 0-16,-36 0 15,1 0 1,0 0 0,-1 0-1,1 0 1,17 0-1,36 0 17,-36 0-17,0 0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2T03:05:37.3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3528 8290 0,'0'-17'281,"35"17"-266,-35-18 1,35 18 0,-17 0 15,0 0 0,-1 0-15,1 0 15,17 0 0,-17 0-15,-1-18 0,1 18-1,17 0 48,-17-17-48,0 17 17,17 0-17</inkml:trace>
  <inkml:trace contextRef="#ctx0" brushRef="#br0" timeOffset="1594.2263">3739 8132 0,'0'17'219,"36"-17"-204,-19 0 1,-17 18 0,18-1 124,0-17-93,-18 18 31,17-18-62,1 0 31,0 0-16,-18 18 141,0 17-141,0-17-15,0-1 15,-18 1-15,0 0-1,18-1 1,0 1 15</inkml:trace>
  <inkml:trace contextRef="#ctx0" brushRef="#br0" timeOffset="3922.7463">653 7973 0,'-18'17'156,"0"1"-140,18 0-1,0-1 17,36-17 46,-19 0-63,1 0 1,0 0 46,-1 0-30,18-17-1,-35-1-15,18 18-1,-18-18 313,0 1-312,-18-1 0,1 18 15,-1 0-16,1 0 79,-1 0-63,0 0 1,1 0-1,-1 0 0</inkml:trace>
  <inkml:trace contextRef="#ctx0" brushRef="#br0" timeOffset="5876.2742">794 7990 0,'17'0'125,"1"18"-109,0-18 15,-1 0-16</inkml:trace>
  <inkml:trace contextRef="#ctx0" brushRef="#br0" timeOffset="6813.9928">917 7885 0,'0'35'78,"0"0"-63,0-17-15,0 17 32,0 0-17,0-17 1,0 0-1,0-1 1,0 1 47,0 17 77,0-17-124,0 17-1,0-17 1</inkml:trace>
  <inkml:trace contextRef="#ctx0" brushRef="#br0" timeOffset="8408.192">1023 7990 0,'18'0'188,"-1"0"-141,1 0 15,0 0 16,-1 0 63,1 0-79</inkml:trace>
  <inkml:trace contextRef="#ctx0" brushRef="#br0" timeOffset="9814.3412">1005 8026 0,'0'17'140,"0"19"-124,0 17 0,0-18-1,0 0 1,0-17 0,0-1-1,36-17 235,-19 0-234,1 0 15,0 0-15,-1 0 15,1 0-15,0 0-1</inkml:trace>
  <inkml:trace contextRef="#ctx0" brushRef="#br0" timeOffset="10814.8375">1235 7990 0,'17'0'78,"-17"18"-47,0 0-31,0-1 16,18 19-1,-18-1 1,0-17 0,0-1 15,0 1-15,0-1 62,0 1-63,0 0 48,0-1-32,0 1-15</inkml:trace>
  <inkml:trace contextRef="#ctx0" brushRef="#br0" timeOffset="11814.9262">1499 8008 0,'0'18'125,"0"17"-110,-17-17-15,-1-1 31,18 19 1,0-19 61,0 1-77,0-1 15,-18-17-15,18 18 46</inkml:trace>
  <inkml:trace contextRef="#ctx0" brushRef="#br0" timeOffset="12393.3118">1517 8132 0,'18'0'125,"17"35"-109,-17-18-1,-1 1 1,-17 0 0,18-1-16,-1-17 31,-17 18-15</inkml:trace>
  <inkml:trace contextRef="#ctx0" brushRef="#br0" timeOffset="14018.4268">1535 8132 0,'0'-18'172,"17"18"-156,1 0 15,0 0-15,-18-18-1,17 18 1,1 0 78,-1 0-79,1 0 63,0 0-31,-1 0 16,-17-17-48</inkml:trace>
  <inkml:trace contextRef="#ctx0" brushRef="#br0" timeOffset="14971.751">1693 7973 0,'0'35'157,"0"-17"-142,0-1 1,0 1-1,0 17 1,0 1 0,0-19 15,0 1 0,0 17 0,0-17 32,18-1-47,0 36-1,-18-17 1,0-19-1,0 1 1</inkml:trace>
  <inkml:trace contextRef="#ctx0" brushRef="#br0" timeOffset="16096.9091">1887 7973 0,'18'0'94,"0"0"-63,-1 0 0,19 0-15,-1 0 15,-18 0 31</inkml:trace>
  <inkml:trace contextRef="#ctx0" brushRef="#br0" timeOffset="17909.5751">1923 7973 0,'0'17'109,"0"1"-109,0 17 31,0-17-15,0 17 31,17-35 297,1 0-282,0 0-46,-1 0 31,18 0 281,-35 18-313,18-18 1</inkml:trace>
  <inkml:trace contextRef="#ctx0" brushRef="#br0" timeOffset="19050.6822">1834 8237 0,'18'0'141,"17"0"-94,1 0-31,-19 0-1,1 0 1,0 0-1,-1 0 17,18 0-17,-17 0 32,0 0 109</inkml:trace>
  <inkml:trace contextRef="#ctx0" brushRef="#br0" timeOffset="20472.7883">1887 8255 0,'0'18'109,"0"17"-93,0 0 0,0-17-16,0-1 15,0 1 1,0 0 15,18-18 235,0 0-251,-1 0 32,1 0-31,0 0 15,-1 0 16,1 0 0,-1 0-16,1 0 172</inkml:trace>
  <inkml:trace contextRef="#ctx0" brushRef="#br0" timeOffset="22144.8508">829 8731 0,'18'0'140,"-1"0"-124,19-17-1,-19 17 1,1 0 31,-18 35 156,-18 0-187,18-17-1,-17 17 1,-19 0 0,19-17-1,17 0 1,0-1 31</inkml:trace>
  <inkml:trace contextRef="#ctx0" brushRef="#br0" timeOffset="22629.448">864 8837 0,'18'0'31,"0"0"16,-18 18-31,17-18 15,1 17-16,-18 1 1</inkml:trace>
  <inkml:trace contextRef="#ctx0" brushRef="#br0" timeOffset="23129.4121">952 8872 0</inkml:trace>
  <inkml:trace contextRef="#ctx0" brushRef="#br0" timeOffset="24411.1438">952 8872 0,'18'18'171,"0"-18"-46,-18 18 32,17-18 108,1 0-249</inkml:trace>
  <inkml:trace contextRef="#ctx0" brushRef="#br0" timeOffset="26051.838">935 8855 0,'17'0'125,"19"0"-125,-19 0 16,1-18 15,0 18 32,-1 0 30,1 0-61,0 0-1</inkml:trace>
  <inkml:trace contextRef="#ctx0" brushRef="#br0" timeOffset="26692.6904">1094 8731 0,'0'18'109,"0"17"-93,0 0 15,0-17-16,0 0 1,0-1 0,0 1-1</inkml:trace>
  <inkml:trace contextRef="#ctx0" brushRef="#br0" timeOffset="27911.62">988 8996 0,'17'0'109,"1"0"-93,0 0 0,-1 0-1,1 0 1,0 0 0,-1 0 15,1 0-16,0 0 32,-1 0-31,1 0 0,-18 35 93,0-17-93,0-1-1,0 1 1,0 0-1,0 17 1,0-17 0,0-1-1</inkml:trace>
  <inkml:trace contextRef="#ctx0" brushRef="#br0" timeOffset="29302.7071">1323 8714 0,'18'0'94,"-18"17"-63,17 19-15,1-36 30,-1 17-30,1-17 31,0 0-31,-1-17-1,-17-1 32,0 0-31,0 1 46,0-1-15,0 0-31,-17 18-1,-1 0 126,0 0-94,1 0-32,-1 0 17,18 18-17,0 0 32</inkml:trace>
  <inkml:trace contextRef="#ctx0" brushRef="#br0" timeOffset="30052.7184">1376 8784 0,'0'0'0,"0"18"63,0 17-1,0-17-46,0-1 15,0 1-15</inkml:trace>
  <inkml:trace contextRef="#ctx0" brushRef="#br0" timeOffset="30787.217">1464 8837 0,'18'35'157,"-18"-17"-95</inkml:trace>
  <inkml:trace contextRef="#ctx0" brushRef="#br0" timeOffset="31678.0902">1323 8908 0,'35'0'140,"-17"0"-140,-1 0 16,19 0 0,-19 0-16,19 0 15,-19-18 1,1 18 15,0 0-15,-1 0-1,1 0 1,0 0 0</inkml:trace>
  <inkml:trace contextRef="#ctx0" brushRef="#br0" timeOffset="33037.6578">1482 9031 0,'-18'0'15,"0"0"17,1 0-1,-1 0 47,18 18 0,0 17-62,0 0 31,0-17-32,18-18 32,-1 18 31,1-18-31,0 0-16,-1 0-15,1 0 31,0 0-31,-18-18 30,0 0-14,0 1 15,0-1 15,0 0-15,-18 18 47</inkml:trace>
  <inkml:trace contextRef="#ctx0" brushRef="#br0" timeOffset="34725.4773">1746 8784 0,'36'0'187,"-19"0"-155,1 0-1,-18 18 297,0-1-312,0 19-1,-18-19 1,18 19 0,0-19-1,-17 1 16,-1 0-15,18-1 250,0-17-266</inkml:trace>
  <inkml:trace contextRef="#ctx0" brushRef="#br0" timeOffset="36975.8514">1958 8749 0,'0'18'78,"0"-1"-62,0 18-1,0 18 1,0-35 0,0 35-1,0-18 1,0-17 0,0-1-1,0 1-15,-18 17 31,18 36 1,0-53-1,0 17 16,0-18-32,0 19 1</inkml:trace>
  <inkml:trace contextRef="#ctx0" brushRef="#br0" timeOffset="37663.6012">1958 9031 0,'18'-18'125,"-1"18"-109,1-17-1,-1 17 17,-17-18-17,36 18 1,-19 0-1</inkml:trace>
  <inkml:trace contextRef="#ctx0" brushRef="#br0" timeOffset="51587.6763">2205 8767 0,'0'17'109,"0"18"-93,0-17 0,0 0 15,0-1-16,0 1 1,35-18 218,0 0-218,-17 0 0,0 0-1,-1 0 1,36-18 0,-35 18-1,0-17 1</inkml:trace>
  <inkml:trace contextRef="#ctx0" brushRef="#br0" timeOffset="52369.1766">2205 9031 0,'17'0'110,"19"0"-95,-1 0 17,-17 0-32,17 0 15,-17 0 1</inkml:trace>
  <inkml:trace contextRef="#ctx0" brushRef="#br0" timeOffset="54119.3122">2258 9172 0,'-18'0'47,"18"18"78,-18-1-94,18 1 1,0 0-17,0-1 1,0 1 15,0 0 32,18-18-17,0 0 1,-1 0-31,1 0 15,0 0-15,17-18 62,-35 0-62,0 1 46,0-1 16,0 0-47,0 1 110,-18 17 47,1 0-173,-1 0 63,0 0 0,1 0-62</inkml:trace>
  <inkml:trace contextRef="#ctx0" brushRef="#br0" timeOffset="57291.5534">3510 8290 0,'-18'0'188,"1"18"-142,-18 0-30,17-18 31,0 0 15,1 17-30,-19-17-17,36 18 17,-35-18-1,17 0 0,1 17-15,-1-17-1,1 0 17,-1 18 14,-17-18-14,35 18-1,-18-18 0,0 0 0,1 17 16,-1-17-31,0 0 15,1 0 0,-1 18 16,1-18-15,-1 18 14,0-18-30,1 0 0,-1 0 15,0 0 0,1 17 16,-1-17 0,0 0-16,1 0 0,-1 0 1,18 18-1,-18-18 0,1 0 16,17 18 16</inkml:trace>
  <inkml:trace contextRef="#ctx0" brushRef="#br0" timeOffset="64231.179">547 7691 0,'-18'0'16,"1"0"46,-1 0-30,0 17-1,-17 18-15,17 1-1,1-19 1,-1 1-1,0 0 1,-17 17 0,18-17-1,-1 17 1,0 0 0,18-17-1,-17-18 1,-1 35-1,0 0 1,18-17 0,0 17 15,-17 1-15,17-1-1,0 0 1,-18 0-1,18 1 1,0-1 0,0 0-1,0 0 17,0 1-32,0-19 15,0 1 1,18 35-1,-18-18 1,0 0 0,0 1 15,17 17-15,1 0-1,0-53 1,-18 35-16,17 0 15,1 0 1,0-35 0,-18 18-1,17 17 1,1-17 0,17 17-1,-35-17 1,18 0-1,-1 17-15,1-18 16,0 1 15,-1 17-15,19 18 0,-19-35-1,-17 0 1,35 17-1,1-18 1,-36 1 0,35 17-1,36 18 1,-71-35 0,35 17-1,-18-17 1,19 35-1,17-18 1,0 36 0,-36-71-1,18 35 17,1-35-17,-36 18 1,70-18-1,-17 17 1,0 1 0,18-18-1,-54 0-15,19 0 16,-1 17-16,0-17 16,0 0-1,1 0 1,-1 0-1,-17 0 1,-1 0 0,19 0-1,-1 0 1,0 0 0,0 0-1,18 0 1,-17 0-1,34 0 1,-17 0 0,18 0-1,-36 0 1,0 0-16,-35-17 16,35 17-1,-17 0-15,17 0 16,-17 0-1,17-18 1,-17 18 0,0-17 15,-1-1-15,18 0 15,1 18-16,-19-17 1,19 17 0,-19-18-1,1 0 17,0 18-1,-18-35-16,35 35 17,-17-18-17,-1-17 17,1 18-1,17-19-16,-35 19 1,35-19 0,-35 19-1,18-1 1,-18-53 0,35 1-1,-35 52 1,18-35-1,0 18 1,-18-18 0,0 0-1,0 36 1,17-19 15,-17 19-31,0-1 16,0-17-1,0 17 1,0-35 0,18 18-1,-18 17 1,0-17 0,17 0-1,-17 17 1,0-17-1,0 17 1,0-17 15,0 17-15,0-17-16,0 0 31,0-1-15,-17 19-16,17-1 15,0-17 1,-18 35 0,1-71-1,-1 71 1,0-53 0,18 18-1,-17 18 1,-1-1-1,0-17-15,1 17 16,17 0 0,-18 1-1,0-1 1,1-17 0,-1-1 15,1 36-16,-19-35 1,36 0 0,-35 17-1,-18-35 1,35 53 0,-17-17-1,17-1 1,-17-17-1,18 35 1,-1-18 0,-17 1-1,35-1 1,-36 18 0,1-18 15,17 18-16,1-17 1,-18 17 0,35-18-1,-36 18 1,19 0 0,-19-18-1,-17 1 1,1 17-1,-1-18 1,17 18 0,1 0-16,0-18 15,17 18 1,-17 0 0,0 0-1,-18 0 16,17 0-15,-17 0 0,36 0-1,-1 0 1,1 0-16,-36 0 16,-36 0-16,37 0 15,-37 18 1,1 0-1,35-18 1,36 0 62,-1 17-62,0-17-1,-17 18 1,0-18 0,17 0-1,-17 0 17,35 18-17,-35-1 1,-1-17-1,19 18 1,-1-18 0,0 0-1,-17 18 17,17-18-17,1 0 16,-18 17 16,17 1-31</inkml:trace>
  <inkml:trace contextRef="#ctx0" brushRef="#br0" timeOffset="70795.1399">3933 8943 0,'-17'0'125,"-18"18"-110,17-18 1,-17 0 0,35 17-1,-18 1 1,-17-1-1,-18 19 1,35-1 0,1-17-1,-19-1 1,19 19 0,-1-19-1,0 1 1,-17 17-1,0 0 1,-18 18 15,53-35-15,-35 17 0,-18 18-1,-53 53 1,88-71-1,-17-17 1,17 0 0,1 17-1,-19 0 1,-17 18 0,53-35-1,-35-1-15,0 36 16,35-35-1,-18 17-15,1-17 16,-1 17 15,-17 0-15,17-17 0,18 35-1,-18-35 1,-17-1-1,17 18-15,18-17 16,-35 0-16,18 17 0,17 0 16,-18 1-1,-17-1 1,17 0 0,18 0-1,-18 36 1,1-71-16,-1 53 15,18 0 1,-18-18-16,18 0 16,-17 36 15,-1-36-15,1 36-1,17-36 1,0-17-1,0-1-15,0 19 16,-18-1-16,18 0 16,0 18-1,-18 18 1,18-36 0,0 18-1,-17-18 1,17 18-1,0 35 1,0-53 15,0 18-15,0 0 0,0-17-1,0-19 1,-18 36-1,18-35 1,0-1-16,0 19 16,0-1 15,0-17-15,0 17-16,0-18 15,0 1 1,0 17-1,0-17 17,0 35-32,0-35 31,-18 17-31,18 0 16,0 36-16,0-54 15,0 1 1,0 17 15,0-17-15,0 0-16,0 17 15,0 0 32,0-17-31,0-1-1,0 19 1,0-19 0,0 19-1,0-1 17,0-18-17,0 1 1,0 0-1,0-1 1,0 19 15,0-1-15,0-17 0,0-1-16,0 1 15,0 0 16,0-1-15,0 1 0,0-1 31,0 19-32,0-19 1,0 1-1,0 0 1,0-1 0,0 19-1,0-1 48,0-18-32,0 1-15,0 0-1,0-1 17,0 1-1,0 0-16,18-18 95,-18 35-95,0-17 17,0-1-17,0 18 1,0-17 78,0 0-47,0-1-32,0 1 32,0 17-31,0 1 31,0-19 15,0 1-46,0 0 31,0-1-32,0 1 1,0-1-1,0 1 48,0 0-32,0-1 79,0 1-79,0 0-16,0 17 1,18-17 0,-18-1 15,0 1 0,0-1 32,0 1-48,0 0 17,0-1 77,0 1-62,0 0-16,0 17-15,0-17 31,0-1-32,0 1 16,0-1-15,0 19 0,0-19-1,0 1 1,0 0 15,0-1-15,0 19-1,0-19 1,0 19 0,0-19-1,0 1 1,0 17 0,0-17-16,0-1 15,0 1 1,17 17-1,1 1 1,-18 16 0,18-16-1,-18-19 1,17 36 0,-17-17 15,0-19-16,0 18 1,18 1 0,-18-1-1,17 0 1,1 1 0,0-19-1,-18 36 16,17-18 1,19 18-17,-36-35 1,0 17 0,17-17-1,1 52 16,-18-34-15,18-19 0,-1 1-1,-17 17 1,18 1 0,-1-1-1,1 18 1,0-36-16,-18 36 15,17-35 1,1 35 0,0-53-1,-1 35 1,-17 0 15,18 1-15,0-19-1,-1 1 1,-17 17 0,18 1-1,0 16 1,-1-34 0,1 17-1,-18-17 1,17 17-1,1-17 17,-18 0-32,18-1 15,-18 1 1,17-1 0,1 19-1,0-19 32,-18 1-31,17 0 46,1-18-46,-18 17 15,18 1 32,-1-18-48,1 18 1,-18-1-1,17 1 48,1-18-32,-18 18-15,18-18 78</inkml:trace>
  <inkml:trace contextRef="#ctx0" brushRef="#br0" timeOffset="73405.1098">3704 8908 0,'-17'0'62,"-19"17"-15,36 1-31,-17-18-1,34 0 142,1 0-110,0 0-32,-1 0 32,1 0-31,-1 0 15,1-18-31,17 18 16,-17 0-1,0 0 79,-1 0-63,1 0 0,0 0-15,-1 0 31,1 0 0,17 0 0,-17 0 0,-18 18 93,0 0-140,0 17 31,0-18-15,0 1-16,0 17 16,0-17-1,0 17 17,-18 1-1,18-1-16,0-18 95,0 1-95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1T00:44:00.9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12277 5997 0,'17'0'125,"19"0"-109,34 0 0,-35 0-1,36 0 1,-18-17 0,0-1-1,17 0 1,-17 18-1,0 0 1,-35 0 0,-1 0-1,1 0 1,35 0 0,-18 0-1,1 0 1,-1 0-1,0 0-15,-17 0 16,17 0 0,0 0-1,1 18 17,-1-18-17,0 0 1,-17 0-1,70 18 1,-70-18 0,-1 0-1,1 0 251,0 0-250,-1 17-1,18-17 16,-17 0-15,0 0 78,-1 0-79</inkml:trace>
  <inkml:trace contextRef="#ctx0" brushRef="#br0" timeOffset="2205.2709">8343 12171 0,'106'35'78,"-88"-35"-78,35 18 16,-18-18 0,0 0-1,0 0 1,54 0 0,-19 0-1,1 0 1,-36 0 15,36 0-15,-36 0-1,-18 0 1,1 0 0,0 0-1,-1 0 1,36 0-1,-35 0 1,52 0 0,1 0-1,-36 0 1,1 0 0,-1 0-16,0 0 15,-17 0 16,-1 0-15,1 0 15,17 0-15,18 0 0,-35 0-1,0 0-15,-1 0 16,1 0-1,-1 0 1,19 0 0,-19 0-1,1 0 1,0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2T05:10:23.5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19473 16016 0,'0'-18'78,"36"1"-63,-1 17 1,18-35-16,0 17 16,0 18-1,-36 0-15,-17-18 16,18 18 0,-18 36 202,0-1-186,0 0-32,-18 0 31,18-17-16,-17 17-15,-19 53 32,19-70-32,-1 0 15,0 17-15,1-17 16,17-1 0</inkml:trace>
  <inkml:trace contextRef="#ctx0" brushRef="#br0" timeOffset="953.3856">19720 16122 0,'18'0'31,"0"0"-15,-1 0-1,1 0 17,-1 18-1,19-1-16,-19-17 32,1 18-31,0-18 31</inkml:trace>
  <inkml:trace contextRef="#ctx0" brushRef="#br0" timeOffset="1609.5889">19897 15787 0,'0'35'47,"17"0"-31,1-17-16,-18 17 15,18 1 1,-1-1-1,1 0 1,-18 0 0,17-17-1,1 17 1,-18-17 0</inkml:trace>
  <inkml:trace contextRef="#ctx0" brushRef="#br0" timeOffset="1984.8178">19985 15998 0,'0'-17'15,"17"-1"1,19 1 15,-1-19-15,0 19 0,-17-1-16,0 18 15,-1 0-15,1-18 16</inkml:trace>
  <inkml:trace contextRef="#ctx0" brushRef="#br0" timeOffset="3938.3061">19773 16492 0,'35'-53'63,"1"36"-48,-19-18-15,1 17 16,17 0 0,1 1-1,-19 17 1,1 0 31,-1 0 140,-17 17-171,0 19-16,0-1 15,18 0 1,-18 18 0,0-18-1,0-17 1,-18-18 156,1 0-157,-1 0 1,1 0 0,-1 0 15,18 18 172,0-1-187,0 1 31,-18-18-32,18 17 1,0 1 31,0 0-32,0 17 1,0-17 15,0-1-15,0 1-1,0 0 1,18 17 0,35-35 77,-18 0-77,18-18 0,-18 1-1,18-19 1,-53 19 0,36-19-1,-36 19 32</inkml:trace>
  <inkml:trace contextRef="#ctx0" brushRef="#br0" timeOffset="4985.6577">21026 15928 0,'-18'0'47,"18"18"-31,-35 70-1,35-53 1,-36 0-16,19 53 16,-1-52-1,0 17 16,18-36-15,0 1 0</inkml:trace>
  <inkml:trace contextRef="#ctx0" brushRef="#br0" timeOffset="5532.4941">20937 16210 0,'0'-18'0,"18"18"62,0 0-46,-1 0 15,19 0-15,-19 0 0,18 18-1,1 0-15,-19-18 16,-17 17 15,18-17-15</inkml:trace>
  <inkml:trace contextRef="#ctx0" brushRef="#br0" timeOffset="6548.3852">21149 15840 0,'18'35'63,"-18"0"-48,17 1-15,-17 34 16,0 1 0,18-1-1,-18-35 1,0 1-1,0-1 17,0-17-17,18 35 1,-18-36 0,17 1-16,-17-36 93,-17-35-77,-1 0 0,18 36-16,0-36 15,0 35 16,0 1-15,35-1 172,0 0-173,-17 1-15,0 17 31,-1 0-15,1 0 0</inkml:trace>
  <inkml:trace contextRef="#ctx0" brushRef="#br0" timeOffset="8158.1059">21519 15822 0,'-17'0'47,"-1"0"-16,18 35 32,0-17-48,0 17 17,0-17-17,18 0 1,-1 17 0,1 0-1,0-35 1,-1 0 15,1 0-15,0 0-1,-1 0 17,1-18-17,-18-17 1,18 18-1,-18-1 1,0-17 0,0 17 15,0 0-15,0 1 15,-36 17 0,19 0 16,-1 0-31,0 0 109</inkml:trace>
  <inkml:trace contextRef="#ctx0" brushRef="#br0" timeOffset="8720.5636">21572 16069 0,'0'18'46,"0"17"-30,18-17 0,-18 17-1,0-18 1,0 1 0,18-18 46</inkml:trace>
  <inkml:trace contextRef="#ctx0" brushRef="#br0" timeOffset="9251.979">21661 16034 0,'0'17'140,"17"1"-124,-17 0-16,0-1 15,0 1 17</inkml:trace>
  <inkml:trace contextRef="#ctx0" brushRef="#br0" timeOffset="9970.9275">21467 16228 0,'35'0'47,"-18"0"-47,1 0 15,17-36 1,1 36-1,-19 0 1,19 0-16,-19 0 16,1 0 31,-1 0-16,1-17 0,0 17-15</inkml:trace>
  <inkml:trace contextRef="#ctx0" brushRef="#br0" timeOffset="11127.3288">21696 16404 0,'-18'0'0,"1"0"31,-1 0-15,0 0 31,1 18-31,17-1-1,0 19 32,0-1-31,0-17-1,0-1 1,17 1 15,19 0-31,-36-1 31,17-17 16,1 0-31,-1 0 0,1 0-1,0 0 16,-1-35 16,1 17-31,-18 1 15,0-1 16,0 0-31,0-17 31,-18 0-32,18 17 16,0 1 48,-17 17 30</inkml:trace>
  <inkml:trace contextRef="#ctx0" brushRef="#br0" timeOffset="11752.221">22348 15857 0,'0'18'47,"0"17"-31,-17 36-1,-1-18 1,1 0-16,-36 70 16,35-70-16,0-18 15,-17 54 1,35-37-1,0-34 1,-18-18 47</inkml:trace>
  <inkml:trace contextRef="#ctx0" brushRef="#br0" timeOffset="12502.4126">22119 16069 0,'18'0'47,"-1"0"-31,19 35 0,-1-35-1,0 36 1,1 16-1,-1-34 1,0 17 0,-17-17-1,-1-18 1,-17 18 0,18-18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1T00:44:56.1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5680 7549 0,'17'0'156,"1"0"-140,0 0 15,-1 0 78,19 18-93,-36 0 15,17-18 16,1 17-31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1T00:44:58.9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5715 9190 0,'18'0'78,"17"0"-63,-17 0 1,17 0 0,-18 0-1,19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2T01:51:20.5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4533 8184 0,'18'0'172,"-1"0"-141,19 0 1,-19 0-17,1 0-15,0 0 31,-1 0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6T06:31:50.9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5874 16916 0,'17'0'125,"1"0"-110,17 0 1,-17 0 0,0 0-1,17 0 1,-18 0-1,1 0 1,17 0 0,1 0-1,-19 0 1,19 0 0,-19 0-1,1 0 1,17 0-1,-17 0-15,-1 0 16,19 0 0,-1 0-1,-17 0 1,-1 0 156,1 0-157,0 0 1,34 0 15,-34 0-15,0 0 0,-1 0-1,1 0 1,17 0-1,1 0 17,-1 0-32,-18 0 15,1 0 1,0 0 0,17 0 46,-17 0-46,17 0-1,0 0 1,1 0 0,-1 0-1,-18 0 1,1 0-1,0 0 1,35 0 0,-36 0 15,1 0-15,0 0 15,-1 0-16,18 0 1,-17-18 0,17 18-1,1 0 1,-19 0 0,1 0-1,0 0 1,17 0-1,-18 0 32,1 0-31,0 0 0,-1-18-1,19 18 1,-19 0 15,19 0-15,-19 0-1,1 0 1,17 0 0,-35-17-1,53 17 1,-18 0 15,-17 0-31,0 0 47,-1 0 0,1 0-32,52 0 1,-52 0 0,0 0-16,35 0 15,-18 0 1,0 0-16,-17 0 16,52 0-1,-52 0 1,0 0-1,-1 0 1,1 0 0,17 0-1,18 0 1,-18 0 0,1 0-1,-19-18 1,36 18 15,-35 0-31,0 0 16,-1 0 15,18 0-15,-17 0-1,17 0 1,-17 0-1,17 0 17,-17-18-17,0 18 1,17 0 0,-18 0 30,19 0-30,-19 0 31,1 0-31,0 0 93,-1 0-47,1 0-30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6T06:31:53.4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5909 10866 0,'0'17'156,"53"1"-140,-18-1-1,89 1 1,17-18 0,-53 0-1,18 0 1,-53 0 0,-36 0 30,1 0-14,0 0-1,17 0-15,-17 0 62,17 0-47,-18 0 63,19 0-79,-19 0 188,36 0-187,-35 0 0,0 0 15,-1 0 172,1 0-172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6T06:31:59.6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5909 12453 0,'71'18'109,"17"-18"-109,18 0 16,-71 0-16,53 0 15,106-18 1,-53 0-16,36 1 16,-124-19-1,-36 36 1,1 0 0,17-17 15,-17 17 31,-1 0-30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6T06:32:01.4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5874 11818 0,'17'0'94,"19"0"-79,-19 0 17,19 0-17,-19 0 1,142 0-1,141 0 1,-159 0 0,0 0-1,-53 0 1,-52 0 0,16 0-1,19 0 1,-36 0-1,18 0 1,0 0 0,18-18-1,17 18 17,-35 0-17,-36 0 1,19 0-1,-19 0-15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6T06:32:43.0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5944 13317 0,'36'0'203,"-19"0"-187,1 0-16,-1 0 15,19 0 1,17 0 15,-36 0-15,1 0-16,0 0 15,-1 0 1,19 0 15,-1-17-31,-18 17 16,19 0 15,17 0 0,52 0-15,19 0 0,-54 0-1,-17 0 1,0 0 15,-35 0-15,0 0-1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6T06:32:45.5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5838 14076 0,'18'0'235,"17"0"-220,1 0 17,-19 0-17,19 0 32,-19 0-31,18 0-1,-17 0 1,0 0 15,35 0-15,-36 0-1,19 0-15,-1 0 16,0 0 0,18 0-1,18 17 17,-36-17-17,18 0 1,-18 0-1,0 0-15,-17 0 16,0 0 31,-1 0-16,1 18 0,0-18 1,-1 0-1,18 18-15,1-18-1,-1 0 1,-17 0-1,-1 0 1,19 17 0,-1-17 15,0 0-15,18 0-1,0 0 1,18 0-1,-36 0 1,18 0 0,0-17-1,-36 17 1,1 0 0,0 0 15,-1 0-16,1 0 1,-1 0 47,1-18 77,0 18-93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2T05:56:01.3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5433 11906 0,'53'0'203,"-36"0"-203,1 0 32,0 0-32,-1 0 15,1 0 1,17 0 46,-17 0-46,-1 0-16,19 0 31,-19 0-15,1 0 15,0 0-15,-1 0-1,19 0 1,-19 0 0,1 0 15,17 0-15,0 0 30,-17 0 17,0 0-47,-1 0-1,1 0 1,0 0 31,-1 0 0</inkml:trace>
  <inkml:trace contextRef="#ctx0" brushRef="#br0" timeOffset="3891.4611">5609 10936 0,'0'-18'172,"0"1"-157,18 17 32,-1 0 0,1 0-31,0 0 15,17 17 31,-17 1-15,-18 0 31,0-1-31,0 1-16,0 0 16,0-1 31,0 1-62,-18 0 15,0-18-15,18 17 187,36-17 63,-1 0-126,-17 0-93,-1 0 16,1 0-48,-18 18 95,0-1-79,0 1 16,0 0 15,0-1-46,0 19 0,0-19 30,0 1-14,-18-18-1,18 18-15,-35-1-1,17 1 16,1-18-15,-19 0 0,19 0-1,-1 0 251,0 0-250,18-18 343,0 1-265,-17 17-63,17-18-15,0 0 30,-18 18 142</inkml:trace>
  <inkml:trace contextRef="#ctx0" brushRef="#br0" timeOffset="6017.0877">5944 10954 0,'0'35'140,"0"-17"-124,0 17-1,0 0 1,0-17 0,0-1-1,0 1 1,0 0 109,36-18 78,-1 0-156,-35-36 250,0 1-297,0 0 15,0 17 17,0 1-17,0-1 32,0 0-31,0 1-1,0-1 1</inkml:trace>
  <inkml:trace contextRef="#ctx0" brushRef="#br0" timeOffset="6657.9482">5944 11024 0,'36'18'172,"-19"-18"-172,1 18 31,-1-18-15</inkml:trace>
  <inkml:trace contextRef="#ctx0" brushRef="#br0" timeOffset="7517.5449">6121 10971 0,'17'18'125,"-17"17"-125,0-17 16,0 0 0,0-1-1,0 36 32,0-35-31,0-1 31</inkml:trace>
  <inkml:trace contextRef="#ctx0" brushRef="#br0" timeOffset="8111.5532">6138 11095 0,'0'-18'31,"0"1"1,18 17-17,0 0 63,-1 0-62,19 0 31,-19 0-32,1 0 1</inkml:trace>
  <inkml:trace contextRef="#ctx0" brushRef="#br0" timeOffset="8830.2532">6262 10936 0,'0'35'125,"0"1"-125,0-19 15,0 19 1,0-19-1,0 18-15,0-17 32,0 0-1,0-1-15,0 19-1,0-19 1,0 1-1,0 17 17,0-17-1,17-18-15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2T05:56:34.4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8378 14287 0,'18'0'140,"17"0"-140,1 0 16,-19 0-16,89 0 31,71-17-15,-125 17-16,54 0 15,-18 0-15,36 0 0,-36 0 16,159 0 0,-88 17-1,-18-17 1,-53 0-1,36 18 1,-54-18 0,36 0-1,-35 0 1,-36 0-16,53 0 16,-70 0-1,17 0-15,53 0 16,-17 0 15,-18 0-15,17 0-1,1 0 1,-54 0-16,72 0 16,-72 0-16,36 0 15,-18 0 1,54-18-1,-54 18 1,18 0 0,-18 0-1,53 0 1,-35 0-16,53 0 16,-71 0-1,18 0-15,18 0 16,-1 0 15,-17 0-15,18 0-1,-36 0 1,-17 0 0,52 0-1,-17 0 1,18 0-1,17 0 1,35 0 0,-34 0-1,-1 0 1,-53 0-16,0 0 16,36 0-1,-53 0-15,105 0 16,0 0-1,-17 0 17,-18 0-17,-17 0 1,-18 0 0,0 0-1,0 0 1,-18 0-16,0 0 15,-17 0-15,0-17 16,-1 17 0,1 0-1,17 0 1,0 0 0,18 0-1,18 0 1,-1 0-1,-34 0 17,70 0-17,17 0 1,-52 0 0,-1 0-1,1 0 1,-54 0-16,1 0 15,17 0-15,1 0 16,-1 0 0,-18 0-1,1 0 1,35-18 0,-35 18-1,17 0 1,-17 0-1,17-17 1,53 17 15,18 0-15,-18 0 0,-35 0-1,18-18 1,-36 18-16,-18 0 15,19 0-15,-1 0 16,-17 0 0,17 0 15,0 0 0,1 0 0,-1 0 1,53 0-17,-53 0 1,18 0 0,0 0-1,-35 0 1,-1 0 109,19 0-110,-1 0 1,-17 0-16,17 0 16,0 0-1,0 0-15,-17 0 16,0 0 140,17 0-156,-17 0 16,17 0-1,-17 0 17,-1 0 171,54 0-188,17 0-15,-18 0 16,-17 0-16,124 0 16,-18 0 15,-18 0-15,88 0-1,-141 18 1,36-18-1,17 17 1,0-17 0,0 0-1,-53 0 1,-35 0-16,18 0 16,-18 0-16,-1 0 15,37 0-15,52 0 16,0 0-1,-18 0 1,-17 0 0,0 0 15,-18 0-15,-17 0-16,17 18 15,-35-18-15,35 0 0,-35 0 16,70 0-1,36 0 1,-18 0 0,18 0-1,53 17 1,-1 1 0,-122-18-16,-37 0 15,90 0 1,-72 0-16,107 0 15,-1 0 1,-17 0 0,-106 0 15,-36 0-15,1 0-1,35 0 1,35 0-1,-17-18-15,17 1 16,-35 17-16,-36 0 16,1-18-1,0 18 1,-1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2T05:58:03.0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6756 11501 0,'17'-18'156,"1"18"-140,53 0-1,17 0 1,0 0 0,-35 0-1,-36 0 1,19 0 0,52 0-1,-70 0 1,17 0-16,0 0 15,-17 0 1,17 0 0,0 0-1,18 18 1,-17-1 0,-19-17-1,18 18 1,71-18-1,-18 0 1,1 17 0,-1-17-1,-18 0 1,-52 0 0,35 0-1,18 0 16,-36 0-15,53 0 0,-53 0-1,-17 0 1,17 0 0,-17 0-1,-1 0 110,1 0-109,70 0 15,-52 0-31,-19 0 16,1 0-1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1T01:16:46.2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18944 5539 0,'35'0'141,"-17"0"-125,17 0-16,71-18 15,18 18 1,52-18 15,71 18-15,-106 0-16,-70 0 15,17 0-15,-35 0 0,-18 0 16,0 0 0,1 0 62,-1 0-47,53 0-31,36 0 16,-19 0-1,-16 0 1,-36 0 15,-18 0-15,0 0-1,-17 0 1,123 0 0,0 0-1,-18-17 1,1 17-1,52 0 1,-35-18 0,-52 18-1,-19 0 1,-52 0-16,17 0 16,-17 0-1,-1 0-15,36 0 16,247-18-1,70 18 1,-70-35 15,-106 35-15,-141 0 0,-17 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2T01:51:22.6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4833 8696 0,'18'0'94,"-1"0"-63,1 0-16,0 0 1,-1 0 109,1 0-78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1T01:16:54.6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6350 13353 0,'35'0'172,"-17"0"-156,0 0 0,17 0-16,-18 0 15,19 0 1,-19 0-1,19 0-15,34 0 0,-35 0 16,89 0 0,-36 0-1,-17 0 1,35 0 0,-71 0-1,35 0 1,-34 0-1,-1 0-15,-17 0 16,-1 0-16,1 0 0,-1 0 16,1 0-1,0 0 1,-1 0 0,1-18-1,17 18 16,18-18-31,18 18 16,17 0 0,-17-17-1,-1 17 1,18 0 0,-35 0-1,-35 0 1,17-18 15,36 18-15,17 0-1,35-18 1,1 1 0,-89 17-1,-17 0 1,17 0-1,0 0 1,18 0 0,18 0-1,-54 0 1,19 0 0,-19 0 15,1 0 0,0-18 0,17 18-15,-17 0-16,52 0 16,-17 0-1,18 0 1,-36 0-1,0 0 1,0 0 0,36-17 15,-36 17-15,-17 0-1,-1 0 1,19-18-1,17 18 1,-18 0 0,18 0-16,-18 0 15,-17-18-15,17 18 16,18 0-16,18 0 16,-1 0-1,18 0 1,18 0-1,-35 0 1,-36 0 0,-35 18-1,18-18 1,17 0 0,35 0-1,1 0 1,35 0-1,-36 0 1,54 18 0,-71-18-1,-18 0 1,36 0-16,-36 0 16,-17 0-1,17 0 1,18 0-1,-18 0 1,0 0 0,1 0-1,52 0 1,-53 0 0,-17 0-16,17 0 15,-17 0 1,-1 0-1,1 0 32,17 0-31,0 0 0,18 0-1,-17 0 1,-19 0-1,36 0 1,0 0 0,0 0-1,0 0 1,-35 0-16,17 0 16,-18 0-16,36 0 15,-17 0-15,34 0 31,-17 0-15,-18 0 0,1 0-1,70 0 1,52-18 0,54 18-1,-18 0 1,-159 0-16,53 0 15,-70 0 1,0 0 0,-1 0 15,19 0-15,-19 0-1,19 0-15,-1 0 16,18 0 15,-18 0-31,71 0 16,-53 0-16,0 0 15,-36 0 1,1 0 0,0 0-1,-1 0 1,142 0-1,-36 0 1,-17 0 0,-70 0-1,34 0 1,-52 0 125,-1 18-126,1-18 32,0 0-16,-1 0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2T05:59:00.8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18856 4586 0,'0'18'46,"0"17"-30,-18 0 0,18 1-1,-35-19 1,-18 71 0,0-35-1,-17 18-15,17-1 16,53-52-16,-18-18 15,18 35 1,53-35 140,0 0-156,17-17 16,-52 17 0,35-18-16,0 0 15,-18 1-15,-17-1 0,17 18 16,-17-17-1,-1 17 1,1 0 0,-53 0 93,35-18-93,-35 0-1,-1 18 1,36-17 0,-53 17-1,18-18-15,17 0 16,1 1-16,-1-1 0,0 18 15,1 0 1,-1-18 0,1 1 31,-1 17-32,-17-36 1,35 54 249,35 17-249,-35-17-16,18 53 16,-1-1 15,1-52-15,-1 17-1,-17-17 1,0-1-1,0 1 1,18 0 0,0 17-1,-18-17 17,17-18-1,-17-18 94,18-17-110,-18 17 1,0-35 0,0 18-1,0-18 1,0 0-16,0-18 16,0 54-16,0-1 15,0 0 1,0 1-1,0-1 48,0 1-16,0-19 15,0 19-15,0-1-16,0 0-15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1T01:17:04.4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4039 13705 0,'36'0'78,"-19"0"-62,19 0-1,-19-17 1,18 17 0,-17 0-1,0 0-15,17-18 16,-17 18-16,-1 0 16,19 0-1,87 0 1,0 0-1,107-18 1,-19 18 0,-34 0-1,-89 0-15,0 0 16,-35 0-16,-35 0 16,17 0-16,-17 0 15,17 0 1,-17 0-1,-1 0 17,36 0-1,-35 0-15,88 0-1,-1 0 1,-16 0-1,-1 0 1,-53 0 0,0 0-1,54 0 1,-72 0-16,1 0 16,17 0-16,0 0 15,-17 0 1,35 0-1,-18 0 1,-17 0 15,35 0-15,-36 0 0,36 0-1,-17 0-15,34 0 16,-35 0-16,36 0 0,-18 0 15,35 0 1,0 0 0,-17 0-1,-1 0 1,-34 0 0,-19 0-1,19 0 1,-1 18-1,-17-18 1,17 0 0,18 0 15,0 0-15,0 0-1,-36 0 1,71 0-16,-70 0 15,53 0-15,-18 0 16,-18 0 0,18 0-1,-36 0 298,1 0-251,17 0-46,-17 0 31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1T01:20:26.3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4604 6156 0,'17'0'468,"1"0"-452,0 0 375,-1 0-360,1 0 31,0 0-15,-1 0-16,18 0 126,-17 0-142,-18 18 17,18-18 77,17 0-93,-17 0-1,17 0-15,0 0 16,-17 0 124,17 17-124,-17-17 47,-1 0-48,1 0 1,53 0 46,-54 0-46,36 18-16,-35-18 16,-1 0 140,36 18-141,-17-18 17,-19 0-32,1 0 15,17 0 1,18 0 93,-35 0-93,-1 0 0,36 0 187,-35 0-203,0 0 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1T01:20:36.6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5186 11536 0,'35'0'110,"-17"0"-95,-1 0-15,19 0 16,-1 0-1,-17 0 1,35-18 0,35 1-1,88 17 1,18 0 0,-18 0-1,-123 0 1,-35 0-1,0 0 1,-1 0 47,1 0-48,0 0 1,-1 0-1,36 0 1,35 0-16,-17 0 16,35 0-1,0 0 1,-54 0 0,-34 0-1,0 0 1,17 0 31,-17 0-32,-1 0 1,1 0 0,0 0-1,70 0 16,-53 0-31,18 0 16,-35 0-16,-1 0 16,1 0-16,17 17 15,-17-17 1,35 0 0,0 0-1,-18 0 1,-17 0-16,34 0 15,-34 0 1,35 0 0,-18 0-1,1 0 95,17 0-110,-36 0 15,71 0 1,36 0 0,-107 0-1,1 0 204,17 0-203,-17 0-1,0 0 1,-1 0 265,1 0-250,0 0 1,-1 0 14,1 0-30,17 0 0,-17 0 281,17 18-251,-17-18-30,-18 17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1T01:22:05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9049 8714 0,'70'-36'156,"-52"36"-140,0 0-16,52-17 16,-17 17-1,35 0 1,106 0 15,-35-18-15,-18 18-1,18-18 1,-89 18-16,1-17 16,-18-1-16,-35 18 15,87-18 1,-34 1 0,52-1-1,-17 1 1,-53-1-16,88-35 15,-88 18 1,-35 35-16,88-53 16,-36 18-1,1-18 1,-54 35 15,1 18-15,17-18-1,18-52 1,-17 52-16,34-17 16,-52 17-16,17 1 15,0-19 1,1 1 0,34 0-1,-35-1 1,1 19-1,17-18 1,-36 17 0,18 0 15,1-17-15,-19 35-16,1-18 31,0 1-16,-1-1 1,36 18 0,-17-18-1,-1 1 1,0-1 0,-17 18-1,-1-17 1,1 17-1,70-18 1,-35 18 0,-18 0-1,-17 0-15,0 0 16,17 0 0,0 0 15,0-18-16,-17 18 1,17 0 0,18-17-16,-35 17 15,0 0-15,-18-18 16,17 18 0,19 0 171,-19-18-187,1 18 16,-1 0-1,1 0 220,17 0-204,-17 0 16,0 0-32,-1 0 32,1 0-15,0 0-17,17 0 16,-18 0-15,1 0 0,0 0-1,-1 0 32,19 0-31,-19 0-1,19 0 189,-1 0-142,-18 0-46,1 0-1,0 0 110</inkml:trace>
  <inkml:trace contextRef="#ctx0" brushRef="#br0" timeOffset="1469.0297">12929 7497 0,'36'0'125,"-19"0"-109,1 0 0,-1 0 15,1 0-16,0 17 1,-1-17 15,1 0 47,-18 18-62,18-18 31,-1 0-31,1 0 171,-18 17-109,0 1-62,-18 0-1,18 17 17,-35 0-17,0 1 1,-1-19 0,36 18 15,-17-35-16,-1 0 1,18 18 15,0 0-15</inkml:trace>
  <inkml:trace contextRef="#ctx0" brushRef="#br0" timeOffset="12318.1233">13264 8114 0,'18'0'219,"0"-18"-219,17 18 110,-17 0-95,-1 0 1,1 0-1,0 0 1,17 0 15,-18 0-15,19 0 46,-19 0-62,1 0 16,0 0 0,-1 0-1,1 0 1,0 0 0,17 0-1,18 0 1,0 0-1,0 0 1,-36 0 0,1 0-1</inkml:trace>
  <inkml:trace contextRef="#ctx0" brushRef="#br0" timeOffset="13509.5501">13741 7990 0,'35'36'125,"0"-1"-109,1-35-16,-36 18 16,17 17-1,18-17 1,-52-18 250,-1 0-251,-17 0 1,17 17-1,-17 1 1,17-1 0,1 1-1,-1-18 1,0 18 0,1-1-1,17 1 32</inkml:trace>
  <inkml:trace contextRef="#ctx0" brushRef="#br0" timeOffset="16497.5283">13388 7955 0,'0'35'140,"-35"1"-124,17-36-1,18 35 1,-18-17 15,1-18-15,-1 17 0,18 1 124,-18-18-109,18 18 188,0-1-203,18 1-1,0-18 17,-1 0-17,-17 17 1,18 1 15,0-18 250,-18 18-187,17-18-78,1 0 46</inkml:trace>
  <inkml:trace contextRef="#ctx0" brushRef="#br0" timeOffset="27059.9923">4374 8802 0,'36'0'281,"-19"0"-265,1 0-1,0 0 63,-1 0-46,1 0-17,0 0 1,-1 0 62,1 0-31,-1 0-32,1 0 48,17 0 15,-17 0-62,0 0-1,-1 0 1,1 0 0,35 0 124,-18-18-109,-17 18-31,17 0 16,-17 0 0,-1 0 234,1 0-235,0 0 1,35 0 31,-18 0-32,-18 0-15,19 0 16,-19 0 0,1 0 15,0 0-15,17 0-1,-17 0 1,-1 0-1,1 0 1,-1 0 15,1 0 1,0 0-1,-1 0 0,1 0 0,0 0-31,-1 0 32,1 0-17,0 0 63,-1 0-46,1 0-1,17 0-16,0 0 1,-17 0 15,0 0 1,-1 0 14,19 0-30,-19 0 0,1 0-1,0 0 17,-1 0 61,1 0-77,-1 0 15,1 0-15,0 0-1,-1 0 64,1 0-33,0 0 79,-18 18-109,17-18 0,1 0 62,0 0-47,-1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1T01:24:16.3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5151 11536 0,'17'0'141,"1"0"-126,35 0 79,-36 0-94,19 0 16,-1 0-1,36 0 1,-36 0 0,-18 0-1,19 0 1,-19 0 0,1 0 140,0 0-109,35 0-32,-36 0 1,18 0-16,36 0 16,0 0-1,-36 0 1,18 0 15,-36 0-15,1 0-1,0 0 1,-18-18 15,17 18 16</inkml:trace>
  <inkml:trace contextRef="#ctx0" brushRef="#br0" timeOffset="37473.1915">5450 17198 0,'0'-18'63,"18"18"-48,0 0 63,17-17-46,-17 17-1,-1 0 31,1 0 16,0 0 110,-1 17-126,-17 1-46,0 0 0,0 17 15,0-18 16,0 1-16,18 17 32,-18-17-48</inkml:trace>
  <inkml:trace contextRef="#ctx0" brushRef="#br0" timeOffset="39020.0846">5486 17321 0,'35'0'141,"-17"0"-141,17 0 15</inkml:trace>
  <inkml:trace contextRef="#ctx0" brushRef="#br0" timeOffset="40255.0135">5468 17515 0,'0'-17'15,"0"-1"17,18 18-17,-1 0 1,19 0 15,-36-18-15,35 18-1,-17 0 1,-1 0 15,18 0-15,-17-17 31,17 17-16,-17 0-15,0 0-1,-1-18 16,1 18-15,0 0 0,-1 0 15</inkml:trace>
  <inkml:trace contextRef="#ctx0" brushRef="#br0" timeOffset="41395.5438">5803 17233 0,'18'-35'93,"17"17"-77,-17 18 0,-1 0-16,1 0 31,0 0-15,-1 0 15,1 0-16,-18 18 64,0 17-33,0-17-30,-18-18 0,18 17-1,-17 1 157,17 0-78,0-1-16</inkml:trace>
  <inkml:trace contextRef="#ctx0" brushRef="#br0" timeOffset="42770.6325">6068 17092 0,'0'35'156,"0"1"-140,0-19-1,0 1 1,0 0 0,0-1-1,0 1 1,0 17 15,0-17-15,0 17-16,0 0 47,17-35-32,-17 36 1,0-1 15,0-18 0,0 1-15,0 0 31</inkml:trace>
  <inkml:trace contextRef="#ctx0" brushRef="#br0" timeOffset="43895.6783">6862 17216 0,'0'52'47,"0"-34"-32,0 0-15,0 17 16,17 0 0,-17-17 15</inkml:trace>
  <inkml:trace contextRef="#ctx0" brushRef="#br0" timeOffset="45005.102">6862 17251 0,'17'-18'156,"18"18"-140,-17 0-1,0 0 1,-1-17 0,1 17-1,0 0 1,-18 17 93,0 36-93,0 0-1,0-18 1,0-17 0,-18-18 156,-17 0-126,17 0-30,0 0 0,1 0-1</inkml:trace>
  <inkml:trace contextRef="#ctx0" brushRef="#br0" timeOffset="45661.3116">6932 17427 0,'0'18'79,"0"-1"-48,0 1-16,0 0 1,0 17 0</inkml:trace>
  <inkml:trace contextRef="#ctx0" brushRef="#br0" timeOffset="46677.2469">6809 17533 0,'17'0'110,"1"0"-95,17 0 1,-17 0 0,52 0-1,-34 0 1,-19 0 0,1 0 15,0 18 0</inkml:trace>
  <inkml:trace contextRef="#ctx0" brushRef="#br0" timeOffset="48114.7733">7179 17251 0,'0'35'156,"0"0"-140,0-17-16,0 0 15,0-1 1,0 1-1,0 17 1,18-35 47,-1 0-32,1 0 0,0 0 16,17-17-16,-35-1-31,0-17 78,0 17-62,0 0 62,-18 1-47,18-1 16,-17 18 63,-1 0-64</inkml:trace>
  <inkml:trace contextRef="#ctx0" brushRef="#br0" timeOffset="49059.3871">7373 17216 0,'0'35'125,"0"18"-110,0-18 1,0 18 0,0-35-16,0 17 15,18 0 17,-18-17-17,-18-54 141,18 1-140,0 18 0,0-19-1,0 1 32</inkml:trace>
  <inkml:trace contextRef="#ctx0" brushRef="#br0" timeOffset="49559.3662">7373 17304 0,'18'0'140,"-1"0"-108,1 0-17,0 0 16</inkml:trace>
  <inkml:trace contextRef="#ctx0" brushRef="#br0" timeOffset="50840.8935">7391 17410 0,'0'17'125,"17"-17"-93,1 0 155,-18 18-156,18-18 172,-1 0-124,1 0-1,0 0-47</inkml:trace>
  <inkml:trace contextRef="#ctx0" brushRef="#br0" timeOffset="52372.277">7302 17568 0,'-17'0'0,"-1"0"47,1 18 0,17 0 0,0 17-32,0-17 17,0-1-17,17 18 1,-17-17 46,18 0-46,-1-18 0,1 0 46,0 0-46,-1 0 31,-17-18 15,0-17 1,0 17-32,0 1 31,0-1-30,0 0 30,0 1-46,-17-1 15,-1 18 203</inkml:trace>
  <inkml:trace contextRef="#ctx0" brushRef="#br0" timeOffset="53821.0121">8290 17233 0,'0'18'78,"0"-1"-78,0 1 15,0 17 1,0-17 0,-17 0-1,-1-1 1,18 1 31,-18 0 0</inkml:trace>
  <inkml:trace contextRef="#ctx0" brushRef="#br0" timeOffset="54352.3804">8273 17339 0,'17'0'94,"1"18"-47,17-1-16,-17 1-16</inkml:trace>
  <inkml:trace contextRef="#ctx0" brushRef="#br0" timeOffset="55180.4459">8361 17268 0,'17'0'94,"1"36"-79,-18-19 1,0 1 0,0 0-1,0 17 1,0-70 218,0 17-187</inkml:trace>
  <inkml:trace contextRef="#ctx0" brushRef="#br0" timeOffset="55586.7966">8396 17339 0,'18'0'63,"-1"0"-16,1 0-32,0 0 17</inkml:trace>
  <inkml:trace contextRef="#ctx0" brushRef="#br0" timeOffset="56164.8809">8467 17251 0,'0'35'140,"17"-17"-140,-17 17 16,0 0 0,0-17-1,0 0 17,0-1-1</inkml:trace>
  <inkml:trace contextRef="#ctx0" brushRef="#br0" timeOffset="57243.19">8361 17498 0,'17'0'141,"19"0"-126,-19 0-15,19 0 16,-19 0 0,1 0-1,17 0 79,-35 17 47,0 19-110,0-19-31,0 1 16,0 0-1,0-1 32,18 1-31,-18 17-1,0 0 1,17-17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2T06:35:20.4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5098 17709 0,'-18'0'156,"18"18"-78,-18-18-62,18 18 0,0-1 15,-17 1-15,17 0-1,0 17 16,0-17 1,0 17-17,0 0 32,0-17-31,0-1-1,0 1 17,0 0-17,0 17 1,0 18 15,17-36-31,1 36 16,0-53-1,-18 18 1,0 0 0,17-18 15,-17 17-15,18-17-1,-18 18 79,18-18-78</inkml:trace>
  <inkml:trace contextRef="#ctx0" brushRef="#br0" timeOffset="22472.7667">5309 17745 0,'18'0'156,"0"0"-141,17 0 17,0-18-32,-17 18 47,-1-18-16,1 1-16,0 17 17,-1-18-17,19 18 32,-19 0-31,-17 35 265,0-17-265,0 17 31,0-17-32</inkml:trace>
  <inkml:trace contextRef="#ctx0" brushRef="#br0" timeOffset="23425.9872">5309 17868 0,'0'18'78,"53"-18"-31,0-18-31,-18 18 15,-17 0-15,35 0-1,-18-17 1,1-1 15,-19 18-31,-17-18 16,35 18 15,-17 0-15,0 0-1,-1 0 17,1-17 15,0 17-16</inkml:trace>
  <inkml:trace contextRef="#ctx0" brushRef="#br0" timeOffset="24535.6011">5574 17833 0,'0'18'109,"0"17"-93,0 0 31,0-17 171</inkml:trace>
  <inkml:trace contextRef="#ctx0" brushRef="#br0" timeOffset="27176.6904">5450 18045 0,'18'0'172,"17"0"-125,-17 0-31,0-18 46,17 18-46,-35-18 15,0 36 266,0 0-250,0-1-32,0 1 1,0-1 125,-18-17-1,1 0-108,-1 18-17,0-18 1,1 0 31,17 18 15,-18-18 1,18 17 374,18 1-406,-18 0 1,0 35 15,17-53 218,19 0-249,-19 0-1,1-18 1,0 0 0,-1 18-1</inkml:trace>
  <inkml:trace contextRef="#ctx0" brushRef="#br0" timeOffset="28395.6598">5644 18045 0,'36'0'141,"-1"0"-126,0 0 32,-35 35 250,0-18-266,0 19-15,0-19 31,0 1-16</inkml:trace>
  <inkml:trace contextRef="#ctx0" brushRef="#br0" timeOffset="29832.9911">5856 17815 0,'35'0'94,"-17"-17"-47,0 17 172,-1 0-157,1 0-15,0 0-31,-1 0-1,-17 35 220,0 0-220,0 0-15,0 1 16,0-19 0,-17 1 15,-1 0-16,0-1 1,1 19 0,-1-19-1</inkml:trace>
  <inkml:trace contextRef="#ctx0" brushRef="#br0" timeOffset="30911.595">6103 17709 0,'0'18'125,"0"17"-110,0 18 32,0-35-15,0 0-17,0 17 1,0-18 15,0 1-15,0 17 31,0 1-32,0-1 16,0-17 1,0-1-1</inkml:trace>
  <inkml:trace contextRef="#ctx0" brushRef="#br0" timeOffset="33333.9618">6297 17692 0,'18'0'172,"-1"0"-109,1 17 187,0-17-219,-1 0 16,-17 18-32,0 0 17,18-18 46,-18 17-63,0 1 17,18 0-1,-18-1 16,0 1-16,0 0 32,0-1-48,0 1 1,0 17 46,0-17 1,0-1-16,0 1-32,0 0 32,0-1-31,0 1 31,-18 17-32,0-17 1,18-1 15,0 1-15,0 0-1,-17-18 1,-19 35 15,36 0-15,-17-35 0,-1 18-1,0 0 16,18-1 63,-17 1-63,17 0-15,-18-18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1T01:25:49.2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5856 13794 0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1T01:26:49.4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8414 7779 0,'70'0'156,"-34"0"-140,-19 0 15,1 0 79,-1 0-79,1 0 16,35 0-32,18 0 1,-54 0-16,54 0 16,-36 0-1,-17 0 1,-1 0-1,19 0 48,-19 0-47,1 0-1,0 0 16,-1 0-15,18 0 0,1 0-1,-19 0 1,1 0 0,0 0-1,-1 0 63,19 0-62,-19 0 0,1 0-1,-1 0 1,1 0-1,0 0 1,-1 0 0,1 0-1,0 0 1,17 0 0,0 0-16,-17 0 15,0 0 1,17-18-1,-18 18-15,36 0 16,0 0 15,-17 0-15,-1 0 0,53 0-1,-35 0 1,-18 0-1,0 0 1,1 0 47,-1 0-48,-17 0 1,-1 0-16,1 0 15,0 0 17,-1 0-1,1 0-15,35 0-1,-18 0 1,-17 0-1,-1 0 32,36 0 0,-35 0-47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2T01:51:25.9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3616 7691 0,'18'0'140,"-1"0"-124,1 0 31,0 0-32,-1 0 64,1 0-1,-1 0 31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1T01:27:14.9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8943 12647 0,'35'0'125,"-17"-18"-109,-1 18-16,1 0 15,35 0 1,-18 0-1,-17 0 1,0 0 0,34 0-1,-16 0 1,34 0-16,124-17 16,-105 17-16,-1 0 15,53 0 1,-71 0-1,-52 0 1,-18-18 0,18 18 15,105 0-15,-35 0-1,53 0 1,-52 0-1,-54 0 1,0 0 0,-17 0-1,35 0 48,-18 0-48,0 0-15,71 0 16,-71 0 0,36 0-1,-36 0 17,18 0-17,-35 0 1,35 0-1,-18 0 1,-17 0 0,35 0-1,17 0 1,-52 0 0,-1 0-16,1 0 109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6T06:41:10.8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1729 8784 0,'17'0'110,"1"18"30,0-1-108,-1 1-17,-17 17 282,18-35-266,-18 18 94,35 17-109,-35 1 0,18-19 15,-1-17 313,-17-17-297,18-1-32,-18 0 16,0 1-15,0-1 15,0 0 1,18 1-1,-18-1 0,17-17 0,-17 17-15,0 1 15,18-1-15,-18 0-1,18 1 17,-1-1-17,-17 0 17,0 1-1,18-19-16,-1 36 17,-17-17-1,18-19-15,-18 19 30,0-1-30,18 1 31,-1-19-31,1 19-1,-18-1 48,0 0 77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6T06:41:15.8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1640 1376 0,'-17'35'94,"-1"0"-78,1 1-16,-1-19 15,-17 71 1,-18 18-1,0-17 1,0-1 15,18-18-15,-36 18 0,36-35-1,-18 0 1,35-35-1,1 0 1,17-1 0</inkml:trace>
  <inkml:trace contextRef="#ctx0" brushRef="#br0" timeOffset="906.5489">1252 1623 0,'18'0'140,"17"17"-124,-17 36 0,17-17-16,-35-19 15,0 1 1,18 17 0,52 71-16,-34-53 15,-1 17 1,0 19-1,-17-54 1,17 0 0,-35 0-1,35 36 1,-17-71-16,0 35 16,-18-17-16,17 0 46,1-1-30</inkml:trace>
  <inkml:trace contextRef="#ctx0" brushRef="#br0" timeOffset="2406.7162">1182 1499 0,'17'0'125,"19"36"-109,-19-1 0,19-18-1,-36 19 1,0-19-1,0 1 1,17 0 15,1-1-15,0 1 31,-18 0-32,17-1 48,1 1-32,-18 0-31,17-1 47,1 1-16,0-18-15</inkml:trace>
  <inkml:trace contextRef="#ctx0" brushRef="#br0" timeOffset="4710.1366">1658 1411 0,'-18'0'125,"1"0"-94,-1 35-15,18 1-1,-17-19 1,-1 1 15,0 17-15,1 0 0,-1 18-1,18-35 1,-35 17-1,17 18 1,0-35 0,1 0-1,-19 34 1,36-34 15,-17 0-31,-1-1 16,18 1-1,0 0 1,-17 17 0,-1-17-1,0-1 17,1 1-17,17-1 1,-18 1 15,0-18-15,18 18-1,0-1 1,-17-17 15,-1 0-15,18 18-1,0 0 32,-18-18-31,18 17 46,0 1-46,0 0 15,0-1 1,-17 1 14,-1-1-14,18 19-1,0-19 47,-17 1-62,-1 0 124,18-1-108,-18 1-17,18 0 16,0-1-15</inkml:trace>
  <inkml:trace contextRef="#ctx0" brushRef="#br0" timeOffset="7376.8012">22648 1446 0,'-53'53'94,"18"-35"-94,-71 123 16,0-35-1,1 17 1,-1-17 0,0 0-1,71-88 1,-1 35 0,19-18-16,-36 0 0,35 0 15,1-17 1,-36 35-1,17 0 1,1-18 0,17-17-1,18-1 1</inkml:trace>
  <inkml:trace contextRef="#ctx0" brushRef="#br0" timeOffset="8446.2315">21925 1605 0,'18'0'94,"17"35"-79,-17-17-15,-1 0 16,19 52 0,52 54-1,-88-107-15,35 36 16,-17-35-16,35 52 15,-36-52-15,19 17 16,-1-17 0,-18 0-1,1-1 1,17 1 15,-17-18 16,17 35-31,-17-17-1,0-1 17,-1 1-17,1-18 16,-1 18-15,19-18 0,-19 35-1,1-17 17,0-18-17,-18 17 16,17-17-15,1 0 0,17 18-1,-35 0 17,18-18-17,-18 17 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6T06:41:28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1535 1393 0,'0'18'63,"-18"0"-48,0 17-15,1 0 16,-19 53 0,-34 18-16,35 0 15,17-53 1,-17 0-16,-1 18 16,1 17 15,17-53-16,1 0 1,-18 18 0,-36 18-1,71-54 1,-18 1 0</inkml:trace>
  <inkml:trace contextRef="#ctx0" brushRef="#br0" timeOffset="1208.4551">1147 1464 0,'17'0'31,"1"35"16,-1 1-31,1-1-16,0 0 15,35 53 1,-18-35 0,-17-17-1,17 34 1,18-17 0,-36-18-1,1-17-15,0 0 16,-1 17-16,1-35 15,-18 17-15,18 1 16,-1 0 0,19 17 31,-1 0-32,-18-17 1,1 17-16,0 0 15,17-17 1,-17-18 0,-18 18-1</inkml:trace>
  <inkml:trace contextRef="#ctx0" brushRef="#br0" timeOffset="2781.6187">19685 1288 0,'-53'53'63,"35"-36"-63,-17 36 15,-35 0-15,-107 106 16,18 0 15,1-1-15,105-105 0,18-35-1,17-1 1</inkml:trace>
  <inkml:trace contextRef="#ctx0" brushRef="#br0" timeOffset="3750.7014">19103 1429 0,'35'0'62,"0"35"-46,-17-17 0,0 52-1,35-35 1,-18 54 0,18-19-1,-35-34 1,17 16-1,0-34 1,0 35 0,36 0-1,-53-35 1,-18-1 0,17-17 15,18 18 16,-35 17-32,18-35 1,0 0 31,-1 18-32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6T06:42:37.8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1817 1182 0,'0'0'0,"-18"0"16,1 17 30,-89 142-30,70-106-16,-34 88 31,17-53-15,-35 54 0,17-54-1,18-18 1,18-34-1,-18 16 1,53-34 0,-18-18 46,18 18-46,-17-18 15</inkml:trace>
  <inkml:trace contextRef="#ctx0" brushRef="#br0" timeOffset="1347.697">1252 1376 0,'18'17'47,"17"19"-32,18-19 1,0 72 0,-35-89-1,-1 88 1,19-53 0,-1 18-16,-35-35 15,18 17-15,-1 0 16,1-17-1,0-1 1,-18 19 0,17-36-1,1 17 32,-18 1-16,0 0-15,17-18 15,1 0 1,0 17-17,-18 1 63,17-18-62,1 18 0,0 17 15,-1-18-16,1-17 17,-18 18-17,35 0 17,-17-1-17,-1 1 16,1 0 94,0-18-46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6T06:42:40.4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1852 970 0,'-35'35'62,"-36"54"-62,18-19 16,-52 54-1,34 17 17,0 53-17,54-141-15,-1 35 16,0-35-16,18 0 0,0-18 15,0-17 1,0 17 0,0-17-1,0-1 1</inkml:trace>
  <inkml:trace contextRef="#ctx0" brushRef="#br0" timeOffset="768.0311">1358 1023 0,'18'0'47,"17"53"-32,-17-35-15,17 35 16,0 35 0,36 0-16,-53-35 15,17 0-15,-18 17 16,54 36 0,-36-35-1,1-1 1,16-17-1,19 35 1,-18 36 0,-18-89-1,-17-17 1,-18-1 0,17 1 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6T06:42:42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1958 1323 0,'0'-18'16,"-106"124"46,71-71-62,0 18 16,-71 35-16,18 36 15,52-71 1,19 0-16,-19 35 16,19-53-1,-19 18 1,19-18 0,17 1-1,-18-1 16,0-35 1,18 18-17</inkml:trace>
  <inkml:trace contextRef="#ctx0" brushRef="#br0" timeOffset="624.9557">1464 1323 0,'18'0'47,"17"35"-32,-17 0 1,-1-17-16,19 35 31,34 106-15,1-36-1,-18 1 1,-1-1 0,-16-70-1,-19-18 1,1 1-1,-18-19 1,18 1 0,-1-18-1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6T06:42:44.3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1817 1323 0,'-71'123'47,"1"1"-31,52-71-1,-52 88 1,-1 0-1,0 0 1,54-106 0,-1-17-1,0 0 1,18-1 0,-17-17 15,17 18 0</inkml:trace>
  <inkml:trace contextRef="#ctx0" brushRef="#br0" timeOffset="672.6262">1411 1499 0,'18'0'63,"17"18"-48,36 70 1,-54-53-1,54 54 1,-36-19 0,18 54-1,-35-71-15,35 17 16,-36-52 0,1 17-16,-1 18 31,1-35-16,0-1 1,-18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6T06:43:39.2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4322 7161 0,'17'0'375,"1"18"-359,-1-18-1,1 0 188,0 0-156,-1 0-15,19 0-17,-1 0-15,-17 0 16,-1 0-1,1 0 1,-1 0 47,1 0-32,0 0 31,-1 0-46,1 0 0,35 0-1,-35 0 1,34 0-1,-34 0 1,0 0 15,17 0 1,-17 0 14,-1 0-14,19 0-1,-1 0 0,-17 0 0,17 0-15,0 0-16,0 0 31,-17 0-31,0 0 32,-1 0-1,1 0 0,0 0 141,-1 0-110,1 0-46,-1 0 47,19 0 312,-1 0-360,0 0-15,18 0 16,-17 0-1,34 0 1,-52 0 0,17 0-1,-17 0 17,52 0 14,-52 0-14,17 0-17,-17 0 1,17 0 0,0 0 15,1 0-16,-19-18 1,54 18-16,-36 0 16,53 0-1,-17 0 1,-36 0 15,-17 0-31,-1 0 16,1-17-16,0 17 15,-1 0 1,1 0 15,0 0 16,-1 0-16,1 0-31,-1 0 16,19 0 0,17 0-1,-36 0 1,19 0 15,-19 0-15,18 0-1,-17 0 1,0 0-16,-1 0 16,1 0-1,0 0 1,-1-18 0,1 18-1,17 0 32,-17 0-31,-1 0-1,1 0 1,17 0 31,-17 0-32,0 0 1,-1 0 47,1 0-48</inkml:trace>
  <inkml:trace contextRef="#ctx0" brushRef="#br0" timeOffset="2103.4659">9490 15822 0,'70'0'219,"-34"0"-204,-1 0-15,35 0 16,-17 0 0,106 18-16,-71-18 15,0 17 1,36 1-1,-89-18 1,-17 0 0,-1 0-1</inkml:trace>
  <inkml:trace contextRef="#ctx0" brushRef="#br0" timeOffset="5420.4797">12718 7179 0,'105'0'141,"-69"0"-126,-1 0-15,0 0 16,142 0-1,-54 0-15,-35 18 16,18-18-16,0 17 16,-53-17-1,-18 0 1,-17 0 0,-1 0-1,1 0 16,0 0-15,17 0 0,-17 0-1,35 0 1,-36 0 0,1 0-1,35 0 1,17 0-1,-17 0 1,-17 0 0,-19 0-16,1 0 15,17 0 1,0 0 0,1 0-16,-1 0 31,0 0-31,0 0 15,1 0 1,34 0 0,54 0-1,-54 0 1,19 0 0,-1 0 15,-18 0-16,-34 0 1,-1 0 0,0 0-16,-17 0 15,-1 0-15,1 0 0,0 0 16,-1 0 0,36 0-1,-17 0 1,34-17-1,-35 17 1,36 0 0,-36 0-1,36-18 1,-18 18 0,-18 0-16,0 0 31,0-18-16,-17 18 1,0 0 0,17 0-1,0 0 1,-17 0 0</inkml:trace>
  <inkml:trace contextRef="#ctx0" brushRef="#br0" timeOffset="8759.8167">15628 7197 0,'18'0'140,"-1"0"-124,1 0 0,17 0-1,1 0 1,-19 0 0,18 0 15,-17 0 0,17 0-31,-17 0 16,0 0 15,-1 0-15,19 0-1,-19 0 16,18 0-15,-17 0 15,0 0-15,-1 0 0,1 0-1,0 0 16,-1 0-15,1 0 0,0 0 15,-18-18-15,52 18 15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6T00:22:55.4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2505 14887 0,'17'0'406,"1"0"-390,17-17-1,-17 17 1,0 0 0,-1 0 30,1 0-14,-1 0 202,1 0-203,0 0-15,17 0 0,-17 0-1,-1 0 95,1 0-95,0 0 1,17 0 15,0 0-15,-17 0-1,-1 0 110,1 0-93,35 0-32,-18 0 15,53 0 16,-70 0-31,17 0 16,-17 0 0,0 0-1,-1 0 1,1 0 46,17 0-46,-17 0 0,17 0-1,-17 0 1,17 0 15,-17 0-15,-1 0-1,1 0 1,0 0 0,-1 0 46,18 0-31,1 0-15,-1 0 0,0 0-1,1 0 1,-19 0-16,1 0 94,0 0-63,-1 0-15,18 0-1,18 0 16,-35 0-15,17 17-16,-17-17 16,0 0-1,-1 0 1,1 0 250,17 0-235,-17 0-16,35 0 1,-36 0 0,19 0-1,-19 0 1,36 0 0,0 0-1,-35 0 1,-1 0 78,1 0-48,17 0-30,-17 0 0,0 0-1,-1 0 17,18 0-17,-17 0 32,0 0-16,17 0 1,-17 0-17,-1 0-15,1 0 16,0 0-16,17 0 78,0 0-62,-17 0-16,17 0 15,-17 0 1,35 0-1,-36 0 1,1 0 0,-1 0 124,1 0-108,17 0-17,1 0 1,-19 0-16,1 0 15,0 0 1,-1 0-16,19 0 94,-1 0-79,0 0 1,0 0-16,-17 0 16,0 0-1,17 0 204,18 0-203,-36 0-16,19 0 15,-19 0 1,1 0 0,0 0-1,-1 0 220,36 0-220,0 0-15,-35 0 16,-1 0-1,1 0 17,0 0-1,-1 0 0,19 0 0,-19 0-15,1 0 31,17 0-31,0 0-1,-17 0 1,0 0-1,17 0 1,-17 0 0,-1 0-1,19 0 1,-19 0 0,18 0-1,36 0 1,-53 0-16,35 0 15,-36 0 32,1 0 0,52-17-31,-34 17-1,17 0-15,17 0 16,1 0-16,-18 0 16,-18 0-1,-17 0 1,-1 0 0,18 0-1,1 0 1,-1 0-1,-17 0 17,-1 0-32,1 0 15,17 0 17,18 0-17,-35 0 1,17 0-1,-17 0 1,-1 0 15,1 0 47,0 0-62,-1 0 0,1 0 15,0 0-31,70 0 31,-18 0-15,-52 0-1,0 0 17,70 0-17,-53 0 1,106 0 0,-35 0-1,-35 0 1,-36 0-1,0 0 17,18 0-17,0 0 1,-35 0 15,-1 0-15,1 0 109,-1 0-78,1 0-32,0 0 17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2T01:51:29.6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10107 7655 0,'18'0'250,"-1"0"-203,1 0 31,17 0 203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6T00:27:17.3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2028 10125 0,'18'0'266,"17"0"-235,-17 0-16,176 0 1,-141 0 0,0 17-1,-35-17 1,-1 0 125,1 0-126,-1 0 1,1 0 46,35 0-30,-35 0-32,17 0 15,-17 0 16,-1 0 1,1 0-17,-1 0 1,1 0 31,0 0-32,17 0 1,-17 0 15,-1 0 1,1 0 14,0 0-30,17 0 0,0 0-1,-17 0 1,-1 0 0,19 0-1,-19 0 63,19 0-46,-1 0 14,0 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2T01:51:32.0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3104 8220 0,'36'0'156,"-19"0"-124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12T01:51:34.7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6473 8184 0,'18'0'0,"0"0"375,-36 0-187,-17 0-172,17 0-1,1 0 16,-1 0 1,0 0-17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emf"/><Relationship Id="rId4" Type="http://schemas.openxmlformats.org/officeDocument/2006/relationships/customXml" Target="../ink/ink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emf"/><Relationship Id="rId13" Type="http://schemas.openxmlformats.org/officeDocument/2006/relationships/customXml" Target="../ink/ink33.xml"/><Relationship Id="rId18" Type="http://schemas.openxmlformats.org/officeDocument/2006/relationships/image" Target="../media/image38.emf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12" Type="http://schemas.openxmlformats.org/officeDocument/2006/relationships/image" Target="../media/image25.emf"/><Relationship Id="rId17" Type="http://schemas.openxmlformats.org/officeDocument/2006/relationships/customXml" Target="../ink/ink35.xml"/><Relationship Id="rId2" Type="http://schemas.openxmlformats.org/officeDocument/2006/relationships/image" Target="../media/image15.png"/><Relationship Id="rId16" Type="http://schemas.openxmlformats.org/officeDocument/2006/relationships/image" Target="../media/image2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emf"/><Relationship Id="rId11" Type="http://schemas.openxmlformats.org/officeDocument/2006/relationships/customXml" Target="../ink/ink32.xml"/><Relationship Id="rId5" Type="http://schemas.openxmlformats.org/officeDocument/2006/relationships/customXml" Target="../ink/ink29.xml"/><Relationship Id="rId15" Type="http://schemas.openxmlformats.org/officeDocument/2006/relationships/customXml" Target="../ink/ink34.xml"/><Relationship Id="rId10" Type="http://schemas.openxmlformats.org/officeDocument/2006/relationships/image" Target="../media/image240.emf"/><Relationship Id="rId4" Type="http://schemas.openxmlformats.org/officeDocument/2006/relationships/image" Target="../media/image21.emf"/><Relationship Id="rId9" Type="http://schemas.openxmlformats.org/officeDocument/2006/relationships/customXml" Target="../ink/ink31.xml"/><Relationship Id="rId14" Type="http://schemas.openxmlformats.org/officeDocument/2006/relationships/image" Target="../media/image26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customXml" Target="../ink/ink3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customXml" Target="../ink/ink43.xml"/><Relationship Id="rId18" Type="http://schemas.openxmlformats.org/officeDocument/2006/relationships/image" Target="../media/image37.emf"/><Relationship Id="rId3" Type="http://schemas.openxmlformats.org/officeDocument/2006/relationships/customXml" Target="../ink/ink38.xml"/><Relationship Id="rId7" Type="http://schemas.openxmlformats.org/officeDocument/2006/relationships/customXml" Target="../ink/ink40.xml"/><Relationship Id="rId12" Type="http://schemas.openxmlformats.org/officeDocument/2006/relationships/image" Target="../media/image34.emf"/><Relationship Id="rId17" Type="http://schemas.openxmlformats.org/officeDocument/2006/relationships/customXml" Target="../ink/ink45.xml"/><Relationship Id="rId2" Type="http://schemas.openxmlformats.org/officeDocument/2006/relationships/image" Target="../media/image17.png"/><Relationship Id="rId16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11" Type="http://schemas.openxmlformats.org/officeDocument/2006/relationships/customXml" Target="../ink/ink42.xml"/><Relationship Id="rId5" Type="http://schemas.openxmlformats.org/officeDocument/2006/relationships/customXml" Target="../ink/ink39.xml"/><Relationship Id="rId15" Type="http://schemas.openxmlformats.org/officeDocument/2006/relationships/customXml" Target="../ink/ink44.xml"/><Relationship Id="rId10" Type="http://schemas.openxmlformats.org/officeDocument/2006/relationships/image" Target="../media/image33.emf"/><Relationship Id="rId4" Type="http://schemas.openxmlformats.org/officeDocument/2006/relationships/image" Target="../media/image31.emf"/><Relationship Id="rId9" Type="http://schemas.openxmlformats.org/officeDocument/2006/relationships/customXml" Target="../ink/ink41.xml"/><Relationship Id="rId14" Type="http://schemas.openxmlformats.org/officeDocument/2006/relationships/image" Target="../media/image35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customXml" Target="../ink/ink49.xml"/><Relationship Id="rId7" Type="http://schemas.openxmlformats.org/officeDocument/2006/relationships/customXml" Target="../ink/ink51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customXml" Target="../ink/ink50.xml"/><Relationship Id="rId4" Type="http://schemas.openxmlformats.org/officeDocument/2006/relationships/image" Target="../media/image4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customXml" Target="../ink/ink8.xml"/><Relationship Id="rId18" Type="http://schemas.openxmlformats.org/officeDocument/2006/relationships/image" Target="../media/image14.emf"/><Relationship Id="rId26" Type="http://schemas.openxmlformats.org/officeDocument/2006/relationships/image" Target="../media/image18.emf"/><Relationship Id="rId3" Type="http://schemas.openxmlformats.org/officeDocument/2006/relationships/customXml" Target="../ink/ink3.xml"/><Relationship Id="rId21" Type="http://schemas.openxmlformats.org/officeDocument/2006/relationships/customXml" Target="../ink/ink12.xml"/><Relationship Id="rId7" Type="http://schemas.openxmlformats.org/officeDocument/2006/relationships/customXml" Target="../ink/ink5.xml"/><Relationship Id="rId12" Type="http://schemas.openxmlformats.org/officeDocument/2006/relationships/image" Target="../media/image11.emf"/><Relationship Id="rId17" Type="http://schemas.openxmlformats.org/officeDocument/2006/relationships/customXml" Target="../ink/ink10.xml"/><Relationship Id="rId25" Type="http://schemas.openxmlformats.org/officeDocument/2006/relationships/customXml" Target="../ink/ink14.xml"/><Relationship Id="rId2" Type="http://schemas.openxmlformats.org/officeDocument/2006/relationships/image" Target="../media/image4.png"/><Relationship Id="rId16" Type="http://schemas.openxmlformats.org/officeDocument/2006/relationships/image" Target="../media/image13.emf"/><Relationship Id="rId20" Type="http://schemas.openxmlformats.org/officeDocument/2006/relationships/image" Target="../media/image15.emf"/><Relationship Id="rId29" Type="http://schemas.openxmlformats.org/officeDocument/2006/relationships/customXml" Target="../ink/ink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emf"/><Relationship Id="rId11" Type="http://schemas.openxmlformats.org/officeDocument/2006/relationships/customXml" Target="../ink/ink7.xml"/><Relationship Id="rId24" Type="http://schemas.openxmlformats.org/officeDocument/2006/relationships/image" Target="../media/image17.emf"/><Relationship Id="rId5" Type="http://schemas.openxmlformats.org/officeDocument/2006/relationships/customXml" Target="../ink/ink4.xml"/><Relationship Id="rId15" Type="http://schemas.openxmlformats.org/officeDocument/2006/relationships/customXml" Target="../ink/ink9.xml"/><Relationship Id="rId23" Type="http://schemas.openxmlformats.org/officeDocument/2006/relationships/customXml" Target="../ink/ink13.xml"/><Relationship Id="rId28" Type="http://schemas.openxmlformats.org/officeDocument/2006/relationships/image" Target="../media/image19.emf"/><Relationship Id="rId10" Type="http://schemas.openxmlformats.org/officeDocument/2006/relationships/image" Target="../media/image10.emf"/><Relationship Id="rId19" Type="http://schemas.openxmlformats.org/officeDocument/2006/relationships/customXml" Target="../ink/ink11.xml"/><Relationship Id="rId4" Type="http://schemas.openxmlformats.org/officeDocument/2006/relationships/image" Target="../media/image7.emf"/><Relationship Id="rId9" Type="http://schemas.openxmlformats.org/officeDocument/2006/relationships/customXml" Target="../ink/ink6.xml"/><Relationship Id="rId14" Type="http://schemas.openxmlformats.org/officeDocument/2006/relationships/image" Target="../media/image12.emf"/><Relationship Id="rId22" Type="http://schemas.openxmlformats.org/officeDocument/2006/relationships/image" Target="../media/image16.emf"/><Relationship Id="rId27" Type="http://schemas.openxmlformats.org/officeDocument/2006/relationships/customXml" Target="../ink/ink15.xml"/><Relationship Id="rId30" Type="http://schemas.openxmlformats.org/officeDocument/2006/relationships/image" Target="../media/image20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emf"/><Relationship Id="rId3" Type="http://schemas.openxmlformats.org/officeDocument/2006/relationships/customXml" Target="../ink/ink53.xml"/><Relationship Id="rId7" Type="http://schemas.openxmlformats.org/officeDocument/2006/relationships/customXml" Target="../ink/ink55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customXml" Target="../ink/ink54.xml"/><Relationship Id="rId4" Type="http://schemas.openxmlformats.org/officeDocument/2006/relationships/image" Target="../media/image540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58.png"/><Relationship Id="rId7" Type="http://schemas.openxmlformats.org/officeDocument/2006/relationships/customXml" Target="../ink/ink57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emf"/><Relationship Id="rId5" Type="http://schemas.openxmlformats.org/officeDocument/2006/relationships/customXml" Target="../ink/ink56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80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0.xml"/><Relationship Id="rId5" Type="http://schemas.openxmlformats.org/officeDocument/2006/relationships/image" Target="../media/image67.emf"/><Relationship Id="rId4" Type="http://schemas.openxmlformats.org/officeDocument/2006/relationships/customXml" Target="../ink/ink5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1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2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3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customXml" Target="../ink/ink6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emf"/><Relationship Id="rId4" Type="http://schemas.openxmlformats.org/officeDocument/2006/relationships/customXml" Target="../ink/ink6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7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8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9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0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4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23.emf"/><Relationship Id="rId4" Type="http://schemas.openxmlformats.org/officeDocument/2006/relationships/customXml" Target="../ink/ink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customXml" Target="../ink/ink20.xml"/><Relationship Id="rId7" Type="http://schemas.openxmlformats.org/officeDocument/2006/relationships/customXml" Target="../ink/ink22.xml"/><Relationship Id="rId12" Type="http://schemas.openxmlformats.org/officeDocument/2006/relationships/image" Target="../media/image28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emf"/><Relationship Id="rId11" Type="http://schemas.openxmlformats.org/officeDocument/2006/relationships/customXml" Target="../ink/ink24.xml"/><Relationship Id="rId5" Type="http://schemas.openxmlformats.org/officeDocument/2006/relationships/customXml" Target="../ink/ink21.xml"/><Relationship Id="rId10" Type="http://schemas.openxmlformats.org/officeDocument/2006/relationships/image" Target="../media/image27.emf"/><Relationship Id="rId4" Type="http://schemas.openxmlformats.org/officeDocument/2006/relationships/image" Target="../media/image70.emf"/><Relationship Id="rId9" Type="http://schemas.openxmlformats.org/officeDocument/2006/relationships/customXml" Target="../ink/ink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CSS3 </a:t>
            </a:r>
            <a:r>
              <a:rPr lang="ko-KR" altLang="en-US" dirty="0" smtClean="0"/>
              <a:t>언어가 무엇인지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 </a:t>
            </a:r>
            <a:r>
              <a:rPr lang="ko-KR" altLang="en-US" dirty="0" smtClean="0"/>
              <a:t>스타일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시트를 작성하는 방법을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만드는 방법을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텍스트 꾸미기를 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웹 페이지에 색과 모양을 꾸밀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의 박스 모델을 이해하고 다룰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태그의 배경과 테두리 등을 꾸밀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그림자 효과를 만들 수 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</a:t>
            </a:r>
            <a:r>
              <a:rPr lang="en-US" altLang="ko-KR" dirty="0" smtClean="0"/>
              <a:t>4</a:t>
            </a:r>
            <a:r>
              <a:rPr lang="ko-KR" altLang="en-US" dirty="0" smtClean="0"/>
              <a:t>장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기본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514" y="2241736"/>
            <a:ext cx="2434842" cy="29593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4–4 </a:t>
            </a:r>
            <a:r>
              <a:rPr lang="en-US" altLang="ko-KR" dirty="0" smtClean="0"/>
              <a:t>style </a:t>
            </a:r>
            <a:r>
              <a:rPr lang="ko-KR" altLang="en-US" dirty="0"/>
              <a:t>속성에 </a:t>
            </a:r>
            <a:r>
              <a:rPr lang="ko-KR" altLang="en-US" dirty="0" smtClean="0"/>
              <a:t>스타일 시트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4491" y="2122398"/>
            <a:ext cx="5073215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&lt;head&gt;&lt;title&gt;&amp;</a:t>
            </a:r>
            <a:r>
              <a:rPr lang="en-US" altLang="ko-KR" sz="1400" dirty="0" err="1"/>
              <a:t>lt;style&amp;gt</a:t>
            </a:r>
            <a:r>
              <a:rPr lang="en-US" altLang="ko-KR" sz="1400" dirty="0"/>
              <a:t>; </a:t>
            </a:r>
            <a:r>
              <a:rPr lang="ko-KR" altLang="en-US" sz="1400" dirty="0" smtClean="0"/>
              <a:t>속성에 </a:t>
            </a:r>
            <a:r>
              <a:rPr lang="ko-KR" altLang="en-US" sz="1400" dirty="0"/>
              <a:t>스타일 만들기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&lt;style&gt;</a:t>
            </a:r>
          </a:p>
          <a:p>
            <a:r>
              <a:rPr lang="en-US" altLang="ko-KR" sz="1400" b="1" dirty="0"/>
              <a:t>p { </a:t>
            </a:r>
            <a:r>
              <a:rPr lang="en-US" altLang="ko-KR" sz="1400" b="1" dirty="0" smtClean="0"/>
              <a:t>color : red</a:t>
            </a:r>
            <a:r>
              <a:rPr lang="en-US" altLang="ko-KR" sz="1400" b="1" dirty="0"/>
              <a:t>; </a:t>
            </a:r>
            <a:r>
              <a:rPr lang="en-US" altLang="ko-KR" sz="1400" b="1" dirty="0" smtClean="0"/>
              <a:t>font-size : 15px; } </a:t>
            </a:r>
            <a:r>
              <a:rPr lang="en-US" altLang="ko-KR" sz="1400" dirty="0">
                <a:solidFill>
                  <a:srgbClr val="00B050"/>
                </a:solidFill>
              </a:rPr>
              <a:t>/* </a:t>
            </a:r>
            <a:r>
              <a:rPr lang="ko-KR" altLang="en-US" sz="1400" dirty="0">
                <a:solidFill>
                  <a:srgbClr val="00B050"/>
                </a:solidFill>
              </a:rPr>
              <a:t>모든 </a:t>
            </a:r>
            <a:r>
              <a:rPr lang="en-US" altLang="ko-KR" sz="1400" dirty="0">
                <a:solidFill>
                  <a:srgbClr val="00B050"/>
                </a:solidFill>
              </a:rPr>
              <a:t>p </a:t>
            </a:r>
            <a:r>
              <a:rPr lang="ko-KR" altLang="en-US" sz="1400" dirty="0">
                <a:solidFill>
                  <a:srgbClr val="00B050"/>
                </a:solidFill>
              </a:rPr>
              <a:t>태그에 적용 *</a:t>
            </a:r>
            <a:r>
              <a:rPr lang="en-US" altLang="ko-KR" sz="1400" dirty="0">
                <a:solidFill>
                  <a:srgbClr val="00B050"/>
                </a:solidFill>
              </a:rPr>
              <a:t>/</a:t>
            </a:r>
            <a:endParaRPr lang="en-US" altLang="ko-KR" sz="1400" b="1" dirty="0">
              <a:solidFill>
                <a:srgbClr val="00B050"/>
              </a:solidFill>
            </a:endParaRPr>
          </a:p>
          <a:p>
            <a:r>
              <a:rPr lang="en-US" altLang="ko-KR" sz="1400" dirty="0"/>
              <a:t>&lt;/style&gt;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손 홍 민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&lt;p&gt;</a:t>
            </a:r>
            <a:r>
              <a:rPr lang="ko-KR" altLang="en-US" sz="1400" dirty="0"/>
              <a:t>오페라를 좋아하고</a:t>
            </a:r>
            <a:r>
              <a:rPr lang="en-US" altLang="ko-KR" sz="1400" b="1" dirty="0"/>
              <a:t>&lt;/p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b="1" dirty="0"/>
              <a:t>&lt;p</a:t>
            </a:r>
            <a:r>
              <a:rPr lang="en-US" altLang="ko-KR" sz="1400" b="1" dirty="0" smtClean="0"/>
              <a:t>&gt;</a:t>
            </a:r>
            <a:r>
              <a:rPr lang="ko-KR" altLang="en-US" sz="1400" dirty="0" err="1" smtClean="0"/>
              <a:t>엘</a:t>
            </a:r>
            <a:r>
              <a:rPr lang="ko-KR" altLang="en-US" sz="1400" dirty="0" err="1"/>
              <a:t>비</a:t>
            </a:r>
            <a:r>
              <a:rPr lang="ko-KR" altLang="en-US" sz="1400" dirty="0" err="1" smtClean="0"/>
              <a:t>스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프레슬리를</a:t>
            </a:r>
            <a:r>
              <a:rPr lang="ko-KR" altLang="en-US" sz="1400" dirty="0" smtClean="0"/>
              <a:t> 좋아하고</a:t>
            </a:r>
            <a:r>
              <a:rPr lang="en-US" altLang="ko-KR" sz="1400" b="1" dirty="0"/>
              <a:t>&lt;/p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r>
              <a:rPr lang="en-US" altLang="ko-KR" sz="1400" b="1" dirty="0"/>
              <a:t>&lt;p style="</a:t>
            </a:r>
            <a:r>
              <a:rPr lang="en-US" altLang="ko-KR" sz="1400" b="1" dirty="0" err="1" smtClean="0"/>
              <a:t>color:blue</a:t>
            </a:r>
            <a:r>
              <a:rPr lang="en-US" altLang="ko-KR" sz="1400" b="1" dirty="0" smtClean="0"/>
              <a:t>"&gt;</a:t>
            </a:r>
            <a:r>
              <a:rPr lang="ko-KR" altLang="en-US" sz="1400" dirty="0"/>
              <a:t>김치부침개를 좋아하고</a:t>
            </a:r>
            <a:r>
              <a:rPr lang="en-US" altLang="ko-KR" sz="1400" b="1" dirty="0"/>
              <a:t>&lt;/p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 style="</a:t>
            </a:r>
            <a:r>
              <a:rPr lang="en-US" altLang="ko-KR" sz="1400" b="1" dirty="0" err="1" smtClean="0"/>
              <a:t>color:magenta</a:t>
            </a:r>
            <a:r>
              <a:rPr lang="en-US" altLang="ko-KR" sz="1400" b="1" dirty="0"/>
              <a:t>; font-size:30px"&gt;</a:t>
            </a:r>
            <a:r>
              <a:rPr lang="ko-KR" altLang="en-US" sz="1400" dirty="0" smtClean="0"/>
              <a:t>축구를</a:t>
            </a:r>
            <a:endParaRPr lang="en-US" altLang="ko-KR" sz="1400" dirty="0" smtClean="0"/>
          </a:p>
          <a:p>
            <a:r>
              <a:rPr lang="ko-KR" altLang="en-US" sz="1400" dirty="0" smtClean="0"/>
              <a:t> </a:t>
            </a:r>
            <a:r>
              <a:rPr lang="ko-KR" altLang="en-US" sz="1400" dirty="0"/>
              <a:t>좋아합니다</a:t>
            </a:r>
            <a:r>
              <a:rPr lang="en-US" altLang="ko-KR" sz="1400" dirty="0"/>
              <a:t>.</a:t>
            </a:r>
            <a:r>
              <a:rPr lang="en-US" altLang="ko-KR" sz="1400" b="1" dirty="0"/>
              <a:t>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자유형 6"/>
          <p:cNvSpPr/>
          <p:nvPr/>
        </p:nvSpPr>
        <p:spPr>
          <a:xfrm flipH="1">
            <a:off x="7070576" y="3294198"/>
            <a:ext cx="853605" cy="373265"/>
          </a:xfrm>
          <a:custGeom>
            <a:avLst/>
            <a:gdLst>
              <a:gd name="connsiteX0" fmla="*/ 0 w 524786"/>
              <a:gd name="connsiteY0" fmla="*/ 0 h 1240404"/>
              <a:gd name="connsiteX1" fmla="*/ 87465 w 524786"/>
              <a:gd name="connsiteY1" fmla="*/ 1009816 h 1240404"/>
              <a:gd name="connsiteX2" fmla="*/ 524786 w 524786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786" h="1240404">
                <a:moveTo>
                  <a:pt x="0" y="0"/>
                </a:moveTo>
                <a:cubicBezTo>
                  <a:pt x="0" y="401541"/>
                  <a:pt x="1" y="803082"/>
                  <a:pt x="87465" y="1009816"/>
                </a:cubicBezTo>
                <a:cubicBezTo>
                  <a:pt x="174929" y="1216550"/>
                  <a:pt x="349857" y="1228477"/>
                  <a:pt x="524786" y="124040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560941" y="3047977"/>
            <a:ext cx="7264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red, 15px</a:t>
            </a:r>
            <a:endParaRPr lang="ko-KR" altLang="en-US" sz="1000" dirty="0"/>
          </a:p>
        </p:txBody>
      </p:sp>
      <p:sp>
        <p:nvSpPr>
          <p:cNvPr id="6" name="자유형 5"/>
          <p:cNvSpPr/>
          <p:nvPr/>
        </p:nvSpPr>
        <p:spPr>
          <a:xfrm>
            <a:off x="7305205" y="4098038"/>
            <a:ext cx="683812" cy="155184"/>
          </a:xfrm>
          <a:custGeom>
            <a:avLst/>
            <a:gdLst>
              <a:gd name="connsiteX0" fmla="*/ 0 w 683812"/>
              <a:gd name="connsiteY0" fmla="*/ 127221 h 127221"/>
              <a:gd name="connsiteX1" fmla="*/ 381663 w 683812"/>
              <a:gd name="connsiteY1" fmla="*/ 87465 h 127221"/>
              <a:gd name="connsiteX2" fmla="*/ 683812 w 683812"/>
              <a:gd name="connsiteY2" fmla="*/ 0 h 127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3812" h="127221">
                <a:moveTo>
                  <a:pt x="0" y="127221"/>
                </a:moveTo>
                <a:cubicBezTo>
                  <a:pt x="133847" y="117944"/>
                  <a:pt x="267694" y="108668"/>
                  <a:pt x="381663" y="87465"/>
                </a:cubicBezTo>
                <a:cubicBezTo>
                  <a:pt x="495632" y="66262"/>
                  <a:pt x="633454" y="15903"/>
                  <a:pt x="683812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9061" y="3887802"/>
            <a:ext cx="7873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blue, 15px</a:t>
            </a:r>
            <a:endParaRPr lang="ko-KR" altLang="en-US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7881681" y="4253222"/>
            <a:ext cx="10470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magenta, 30px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7488085" y="4376334"/>
            <a:ext cx="400976" cy="294198"/>
          </a:xfrm>
          <a:custGeom>
            <a:avLst/>
            <a:gdLst>
              <a:gd name="connsiteX0" fmla="*/ 0 w 596348"/>
              <a:gd name="connsiteY0" fmla="*/ 294198 h 294198"/>
              <a:gd name="connsiteX1" fmla="*/ 254442 w 596348"/>
              <a:gd name="connsiteY1" fmla="*/ 103367 h 294198"/>
              <a:gd name="connsiteX2" fmla="*/ 596348 w 596348"/>
              <a:gd name="connsiteY2" fmla="*/ 0 h 29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348" h="294198">
                <a:moveTo>
                  <a:pt x="0" y="294198"/>
                </a:moveTo>
                <a:cubicBezTo>
                  <a:pt x="77525" y="223299"/>
                  <a:pt x="155051" y="152400"/>
                  <a:pt x="254442" y="103367"/>
                </a:cubicBezTo>
                <a:cubicBezTo>
                  <a:pt x="353833" y="54334"/>
                  <a:pt x="596348" y="0"/>
                  <a:pt x="596348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7557072" y="3315328"/>
            <a:ext cx="386829" cy="600075"/>
          </a:xfrm>
          <a:custGeom>
            <a:avLst/>
            <a:gdLst>
              <a:gd name="connsiteX0" fmla="*/ 371475 w 386829"/>
              <a:gd name="connsiteY0" fmla="*/ 0 h 600075"/>
              <a:gd name="connsiteX1" fmla="*/ 342900 w 386829"/>
              <a:gd name="connsiteY1" fmla="*/ 457200 h 600075"/>
              <a:gd name="connsiteX2" fmla="*/ 0 w 386829"/>
              <a:gd name="connsiteY2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829" h="600075">
                <a:moveTo>
                  <a:pt x="371475" y="0"/>
                </a:moveTo>
                <a:cubicBezTo>
                  <a:pt x="388144" y="178593"/>
                  <a:pt x="404813" y="357187"/>
                  <a:pt x="342900" y="457200"/>
                </a:cubicBezTo>
                <a:cubicBezTo>
                  <a:pt x="280987" y="557213"/>
                  <a:pt x="140493" y="578644"/>
                  <a:pt x="0" y="60007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64491" y="1317310"/>
            <a:ext cx="7908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HTML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페이지 내 모든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&lt;p&gt;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red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색에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15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픽셀 크기로 꾸미지만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,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style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속성을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2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개의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p&gt;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는 다른 모양으로 꾸미는 사례를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외부 스타일 시트 파일 불러오기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.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페이지에서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 시트 파일을 불러 사용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동일한 스타일 시트를 웹 페이지마다 중복 작성 해소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웹 사이트의 전체 웹 페이지 모양의 일관성 확보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CSS3 </a:t>
            </a:r>
            <a:r>
              <a:rPr lang="ko-KR" altLang="en-US" dirty="0" smtClean="0"/>
              <a:t>스타일 시트 파일을 불러오는 방법 </a:t>
            </a:r>
            <a:r>
              <a:rPr lang="en-US" altLang="ko-KR" dirty="0" smtClean="0"/>
              <a:t>2 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&lt;link&gt; </a:t>
            </a:r>
            <a:r>
              <a:rPr lang="ko-KR" altLang="en-US" dirty="0" smtClean="0"/>
              <a:t>태그 이용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ko-KR" altLang="en-US" dirty="0" smtClean="0"/>
          </a:p>
          <a:p>
            <a:pPr lvl="2"/>
            <a:r>
              <a:rPr lang="en-US" altLang="ko-KR" dirty="0" smtClean="0"/>
              <a:t>@import </a:t>
            </a:r>
            <a:r>
              <a:rPr lang="ko-KR" altLang="en-US" dirty="0" smtClean="0"/>
              <a:t>이용</a:t>
            </a:r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835696" y="4490536"/>
            <a:ext cx="655272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&lt;link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="mystyle.css" type="text/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css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rel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="stylesheet"&gt;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35696" y="5581689"/>
            <a:ext cx="6552728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&lt;style&gt;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@import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(mystyle.css);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marL="1104900" lvl="2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/* @import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(‘mystyle.css’);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해도 됨 *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104900" lvl="2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/* @import “mystyle.css”;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해도 됨 *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&lt;/style&gt;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35696" y="2636912"/>
            <a:ext cx="655272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strike="sngStrike" kern="0" dirty="0">
                <a:solidFill>
                  <a:srgbClr val="000000"/>
                </a:solidFill>
                <a:latin typeface="+mj-ea"/>
                <a:ea typeface="+mj-ea"/>
              </a:rPr>
              <a:t>&lt;style</a:t>
            </a:r>
            <a:r>
              <a:rPr lang="en-US" altLang="ko-KR" sz="1200" strike="sngStrike" kern="0" dirty="0" smtClean="0">
                <a:solidFill>
                  <a:srgbClr val="000000"/>
                </a:solidFill>
                <a:latin typeface="+mj-ea"/>
                <a:ea typeface="+mj-ea"/>
              </a:rPr>
              <a:t>&gt;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mystyle.css */</a:t>
            </a:r>
          </a:p>
          <a:p>
            <a:pPr marL="190500" defTabSz="180000" fontAlgn="base" latinLnBrk="0"/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body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background-color:linen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color:blueviolet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margin-	left:30px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margin-right:30px; }</a:t>
            </a:r>
          </a:p>
          <a:p>
            <a:pPr marL="190500" defTabSz="180000" fontAlgn="base" latinLnBrk="0"/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h3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text-align:center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color:darkred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200" strike="sngStrike" kern="0" dirty="0">
                <a:solidFill>
                  <a:srgbClr val="000000"/>
                </a:solidFill>
                <a:latin typeface="+mj-ea"/>
                <a:ea typeface="+mj-ea"/>
              </a:rPr>
              <a:t>&lt;/style&gt;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/>
              <p14:cNvContentPartPr/>
              <p14:nvPr/>
            </p14:nvContentPartPr>
            <p14:xfrm>
              <a:off x="5315040" y="4794120"/>
              <a:ext cx="1117800" cy="3240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9200" y="4730760"/>
                <a:ext cx="11494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/>
              <p14:cNvContentPartPr/>
              <p14:nvPr/>
            </p14:nvContentPartPr>
            <p14:xfrm>
              <a:off x="4095720" y="4648320"/>
              <a:ext cx="1181520" cy="31140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86360" y="4638960"/>
                <a:ext cx="1200240" cy="33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835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4-5 &lt;link&gt; </a:t>
            </a:r>
            <a:r>
              <a:rPr lang="ko-KR" altLang="en-US" dirty="0"/>
              <a:t>태그로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파일 </a:t>
            </a:r>
            <a:r>
              <a:rPr lang="ko-KR" altLang="en-US" dirty="0"/>
              <a:t>불러오기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63843" y="3717032"/>
            <a:ext cx="5460285" cy="27363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&gt;&lt;</a:t>
            </a:r>
            <a:r>
              <a:rPr lang="en-US" altLang="ko-KR" sz="1400" dirty="0"/>
              <a:t>title&gt;&amp;</a:t>
            </a:r>
            <a:r>
              <a:rPr lang="en-US" altLang="ko-KR" sz="1400" dirty="0" err="1"/>
              <a:t>lt;link&amp;gt</a:t>
            </a:r>
            <a:r>
              <a:rPr lang="en-US" altLang="ko-KR" sz="1400" dirty="0"/>
              <a:t>;</a:t>
            </a:r>
            <a:r>
              <a:rPr lang="ko-KR" altLang="en-US" sz="1400" dirty="0"/>
              <a:t> 태그로 스타일 파일 불러오기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link type="text/</a:t>
            </a:r>
            <a:r>
              <a:rPr lang="en-US" altLang="ko-KR" sz="1400" b="1" dirty="0" err="1"/>
              <a:t>css</a:t>
            </a:r>
            <a:r>
              <a:rPr lang="en-US" altLang="ko-KR" sz="1400" b="1" dirty="0"/>
              <a:t>" </a:t>
            </a:r>
            <a:r>
              <a:rPr lang="en-US" altLang="ko-KR" sz="1400" b="1" dirty="0" err="1"/>
              <a:t>rel</a:t>
            </a:r>
            <a:r>
              <a:rPr lang="en-US" altLang="ko-KR" sz="1400" b="1" dirty="0"/>
              <a:t>="stylesheet" 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href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="mystyle.css"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r>
              <a:rPr lang="ko-KR" altLang="en-US" sz="1400" dirty="0" err="1"/>
              <a:t>책읽기를</a:t>
            </a:r>
            <a:r>
              <a:rPr lang="ko-KR" altLang="en-US" sz="1400" dirty="0"/>
              <a:t> 좋아합니다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김치 </a:t>
            </a:r>
            <a:r>
              <a:rPr lang="ko-KR" altLang="en-US" sz="1400" dirty="0"/>
              <a:t>찌개와 막국수 무척 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251520" y="2454260"/>
            <a:ext cx="5472607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/* mystyle.css */</a:t>
            </a:r>
          </a:p>
          <a:p>
            <a:pPr defTabSz="180000" fontAlgn="base" latinLnBrk="0"/>
            <a:r>
              <a:rPr lang="en-US" altLang="ko-KR" sz="1400" dirty="0"/>
              <a:t>body { </a:t>
            </a:r>
            <a:r>
              <a:rPr lang="en-US" altLang="ko-KR" sz="1400" dirty="0" smtClean="0"/>
              <a:t>background-color : </a:t>
            </a:r>
            <a:r>
              <a:rPr lang="en-US" altLang="ko-KR" sz="1400" dirty="0"/>
              <a:t>linen; </a:t>
            </a:r>
            <a:r>
              <a:rPr lang="en-US" altLang="ko-KR" sz="1400" dirty="0" smtClean="0"/>
              <a:t>color : </a:t>
            </a:r>
            <a:r>
              <a:rPr lang="en-US" altLang="ko-KR" sz="1400" dirty="0" err="1"/>
              <a:t>blueviolet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smtClean="0"/>
              <a:t>		margin-left : </a:t>
            </a:r>
            <a:r>
              <a:rPr lang="en-US" altLang="ko-KR" sz="1400" dirty="0"/>
              <a:t>30px; </a:t>
            </a:r>
            <a:r>
              <a:rPr lang="en-US" altLang="ko-KR" sz="1400" dirty="0" smtClean="0"/>
              <a:t>margin-right : </a:t>
            </a:r>
            <a:r>
              <a:rPr lang="en-US" altLang="ko-KR" sz="1400" dirty="0"/>
              <a:t>30px; }</a:t>
            </a:r>
          </a:p>
          <a:p>
            <a:pPr defTabSz="180000" fontAlgn="base" latinLnBrk="0"/>
            <a:r>
              <a:rPr lang="en-US" altLang="ko-KR" sz="1400" dirty="0"/>
              <a:t>h3 { </a:t>
            </a:r>
            <a:r>
              <a:rPr lang="en-US" altLang="ko-KR" sz="1400" dirty="0" smtClean="0"/>
              <a:t>text-align : </a:t>
            </a:r>
            <a:r>
              <a:rPr lang="en-US" altLang="ko-KR" sz="1400" dirty="0"/>
              <a:t>center; </a:t>
            </a:r>
            <a:r>
              <a:rPr lang="en-US" altLang="ko-KR" sz="1400" dirty="0" smtClean="0"/>
              <a:t>color : </a:t>
            </a:r>
            <a:r>
              <a:rPr lang="en-US" altLang="ko-KR" sz="1400" dirty="0" err="1"/>
              <a:t>darkred</a:t>
            </a:r>
            <a:r>
              <a:rPr lang="en-US" altLang="ko-KR" sz="1400" dirty="0"/>
              <a:t>; 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415390" y="2145595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 fontAlgn="base" latinLnBrk="0"/>
            <a:r>
              <a:rPr lang="en-US" altLang="ko-KR" sz="1400" b="1" dirty="0" smtClean="0"/>
              <a:t>mystyle.css</a:t>
            </a:r>
            <a:endParaRPr lang="en-US" altLang="ko-KR" sz="1400" b="1" dirty="0"/>
          </a:p>
        </p:txBody>
      </p:sp>
      <p:sp>
        <p:nvSpPr>
          <p:cNvPr id="10" name="자유형 9"/>
          <p:cNvSpPr/>
          <p:nvPr/>
        </p:nvSpPr>
        <p:spPr>
          <a:xfrm>
            <a:off x="2987824" y="3408367"/>
            <a:ext cx="2592288" cy="1028745"/>
          </a:xfrm>
          <a:custGeom>
            <a:avLst/>
            <a:gdLst>
              <a:gd name="connsiteX0" fmla="*/ 0 w 2324900"/>
              <a:gd name="connsiteY0" fmla="*/ 0 h 1228725"/>
              <a:gd name="connsiteX1" fmla="*/ 257175 w 2324900"/>
              <a:gd name="connsiteY1" fmla="*/ 314325 h 1228725"/>
              <a:gd name="connsiteX2" fmla="*/ 1162050 w 2324900"/>
              <a:gd name="connsiteY2" fmla="*/ 523875 h 1228725"/>
              <a:gd name="connsiteX3" fmla="*/ 2238375 w 2324900"/>
              <a:gd name="connsiteY3" fmla="*/ 771525 h 1228725"/>
              <a:gd name="connsiteX4" fmla="*/ 2181225 w 2324900"/>
              <a:gd name="connsiteY4" fmla="*/ 1228725 h 122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900" h="1228725">
                <a:moveTo>
                  <a:pt x="0" y="0"/>
                </a:moveTo>
                <a:cubicBezTo>
                  <a:pt x="31750" y="113506"/>
                  <a:pt x="63500" y="227013"/>
                  <a:pt x="257175" y="314325"/>
                </a:cubicBezTo>
                <a:cubicBezTo>
                  <a:pt x="450850" y="401637"/>
                  <a:pt x="1162050" y="523875"/>
                  <a:pt x="1162050" y="523875"/>
                </a:cubicBezTo>
                <a:cubicBezTo>
                  <a:pt x="1492250" y="600075"/>
                  <a:pt x="2068513" y="654050"/>
                  <a:pt x="2238375" y="771525"/>
                </a:cubicBezTo>
                <a:cubicBezTo>
                  <a:pt x="2408237" y="889000"/>
                  <a:pt x="2294731" y="1058862"/>
                  <a:pt x="2181225" y="12287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39552" y="1365920"/>
            <a:ext cx="79791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4–3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CSS3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스타일 시트를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mystyle.css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파일에 저장하고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&lt;link&gt;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태그로 불러 사용하도록 수정하라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441" y="3705969"/>
            <a:ext cx="2624510" cy="274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4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4-6 @import</a:t>
            </a:r>
            <a:r>
              <a:rPr lang="ko-KR" altLang="en-US" dirty="0"/>
              <a:t>로 </a:t>
            </a:r>
            <a:r>
              <a:rPr lang="en-US" altLang="ko-KR" dirty="0"/>
              <a:t>CSS3 </a:t>
            </a:r>
            <a:r>
              <a:rPr lang="ko-KR" altLang="en-US" dirty="0"/>
              <a:t>파일 불러오기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2850" y="2852936"/>
            <a:ext cx="5112568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&lt;title&gt;&amp;</a:t>
            </a:r>
            <a:r>
              <a:rPr lang="en-US" altLang="ko-KR" sz="1400" dirty="0" err="1"/>
              <a:t>lt</a:t>
            </a:r>
            <a:r>
              <a:rPr lang="en-US" altLang="ko-KR" sz="1400" dirty="0"/>
              <a:t>;@</a:t>
            </a:r>
            <a:r>
              <a:rPr lang="en-US" altLang="ko-KR" sz="1400" dirty="0" err="1"/>
              <a:t>import&amp;gt</a:t>
            </a:r>
            <a:r>
              <a:rPr lang="en-US" altLang="ko-KR" sz="1400" dirty="0"/>
              <a:t>;</a:t>
            </a:r>
            <a:r>
              <a:rPr lang="ko-KR" altLang="en-US" sz="1400" dirty="0"/>
              <a:t>로 외부 스타일 불러오기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b="1" dirty="0"/>
              <a:t>&lt;style&gt;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@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import 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url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(mystyle.css);</a:t>
            </a:r>
          </a:p>
          <a:p>
            <a:pPr defTabSz="180000"/>
            <a:r>
              <a:rPr lang="en-US" altLang="ko-KR" sz="1400" b="1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r>
              <a:rPr lang="ko-KR" altLang="en-US" sz="1400" dirty="0" err="1"/>
              <a:t>책읽기를</a:t>
            </a:r>
            <a:r>
              <a:rPr lang="ko-KR" altLang="en-US" sz="1400" dirty="0"/>
              <a:t> 좋아합니다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김치 </a:t>
            </a:r>
            <a:r>
              <a:rPr lang="ko-KR" altLang="en-US" sz="1400" dirty="0"/>
              <a:t>찌개와 막국수 무척 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216415" y="1385173"/>
            <a:ext cx="12700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b="1" dirty="0" smtClean="0"/>
              <a:t>mystyle.css</a:t>
            </a:r>
            <a:endParaRPr lang="en-US" altLang="ko-KR" sz="1400" b="1" dirty="0"/>
          </a:p>
        </p:txBody>
      </p:sp>
      <p:sp>
        <p:nvSpPr>
          <p:cNvPr id="11" name="자유형 10"/>
          <p:cNvSpPr/>
          <p:nvPr/>
        </p:nvSpPr>
        <p:spPr>
          <a:xfrm>
            <a:off x="276827" y="2493168"/>
            <a:ext cx="504056" cy="1583903"/>
          </a:xfrm>
          <a:custGeom>
            <a:avLst/>
            <a:gdLst>
              <a:gd name="connsiteX0" fmla="*/ 376265 w 376265"/>
              <a:gd name="connsiteY0" fmla="*/ 1905000 h 1905000"/>
              <a:gd name="connsiteX1" fmla="*/ 52415 w 376265"/>
              <a:gd name="connsiteY1" fmla="*/ 1438275 h 1905000"/>
              <a:gd name="connsiteX2" fmla="*/ 14315 w 376265"/>
              <a:gd name="connsiteY2" fmla="*/ 695325 h 1905000"/>
              <a:gd name="connsiteX3" fmla="*/ 195290 w 376265"/>
              <a:gd name="connsiteY3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265" h="1905000">
                <a:moveTo>
                  <a:pt x="376265" y="1905000"/>
                </a:moveTo>
                <a:cubicBezTo>
                  <a:pt x="244502" y="1772443"/>
                  <a:pt x="112740" y="1639887"/>
                  <a:pt x="52415" y="1438275"/>
                </a:cubicBezTo>
                <a:cubicBezTo>
                  <a:pt x="-7910" y="1236662"/>
                  <a:pt x="-9497" y="935037"/>
                  <a:pt x="14315" y="695325"/>
                </a:cubicBezTo>
                <a:cubicBezTo>
                  <a:pt x="38127" y="455613"/>
                  <a:pt x="116708" y="227806"/>
                  <a:pt x="19529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" name="직사각형 14"/>
          <p:cNvSpPr/>
          <p:nvPr/>
        </p:nvSpPr>
        <p:spPr>
          <a:xfrm>
            <a:off x="557417" y="1662172"/>
            <a:ext cx="504094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/* mystyle.css */</a:t>
            </a:r>
          </a:p>
          <a:p>
            <a:pPr defTabSz="180000" fontAlgn="base" latinLnBrk="0"/>
            <a:r>
              <a:rPr lang="en-US" altLang="ko-KR" sz="1400" dirty="0"/>
              <a:t>body { </a:t>
            </a:r>
            <a:r>
              <a:rPr lang="en-US" altLang="ko-KR" sz="1400" dirty="0" smtClean="0"/>
              <a:t>background-color : </a:t>
            </a:r>
            <a:r>
              <a:rPr lang="en-US" altLang="ko-KR" sz="1400" dirty="0"/>
              <a:t>linen; </a:t>
            </a:r>
            <a:r>
              <a:rPr lang="en-US" altLang="ko-KR" sz="1400" dirty="0" smtClean="0"/>
              <a:t>color : </a:t>
            </a:r>
            <a:r>
              <a:rPr lang="en-US" altLang="ko-KR" sz="1400" dirty="0" err="1"/>
              <a:t>blueviolet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smtClean="0"/>
              <a:t>		margin-left : </a:t>
            </a:r>
            <a:r>
              <a:rPr lang="en-US" altLang="ko-KR" sz="1400" dirty="0"/>
              <a:t>30px; </a:t>
            </a:r>
            <a:r>
              <a:rPr lang="en-US" altLang="ko-KR" sz="1400" dirty="0" smtClean="0"/>
              <a:t>margin-right : </a:t>
            </a:r>
            <a:r>
              <a:rPr lang="en-US" altLang="ko-KR" sz="1400" dirty="0"/>
              <a:t>30px; }</a:t>
            </a:r>
          </a:p>
          <a:p>
            <a:pPr defTabSz="180000" fontAlgn="base" latinLnBrk="0"/>
            <a:r>
              <a:rPr lang="en-US" altLang="ko-KR" sz="1400" dirty="0"/>
              <a:t>h3 { </a:t>
            </a:r>
            <a:r>
              <a:rPr lang="en-US" altLang="ko-KR" sz="1400" dirty="0" smtClean="0"/>
              <a:t>text-align : </a:t>
            </a:r>
            <a:r>
              <a:rPr lang="en-US" altLang="ko-KR" sz="1400" dirty="0"/>
              <a:t>center; </a:t>
            </a:r>
            <a:r>
              <a:rPr lang="en-US" altLang="ko-KR" sz="1400" dirty="0" smtClean="0"/>
              <a:t>color : </a:t>
            </a:r>
            <a:r>
              <a:rPr lang="en-US" altLang="ko-KR" sz="1400" dirty="0" err="1"/>
              <a:t>darkred</a:t>
            </a:r>
            <a:r>
              <a:rPr lang="en-US" altLang="ko-KR" sz="1400" dirty="0"/>
              <a:t>; }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344" y="3049418"/>
            <a:ext cx="2802704" cy="293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8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 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스타일 합치기와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609600" y="1412776"/>
            <a:ext cx="3886200" cy="4572000"/>
          </a:xfrm>
        </p:spPr>
        <p:txBody>
          <a:bodyPr/>
          <a:lstStyle/>
          <a:p>
            <a:r>
              <a:rPr lang="ko-KR" altLang="en-US" sz="1400" dirty="0" smtClean="0"/>
              <a:t>태그에 적용 가능한 스타일</a:t>
            </a:r>
            <a:endParaRPr lang="en-US" altLang="ko-KR" sz="1400" dirty="0" smtClean="0"/>
          </a:p>
          <a:p>
            <a:pPr lvl="1">
              <a:buSzPct val="100000"/>
              <a:buFont typeface="+mj-lt"/>
              <a:buAutoNum type="arabicPeriod"/>
            </a:pPr>
            <a:r>
              <a:rPr lang="ko-KR" altLang="en-US" sz="1200" dirty="0" smtClean="0"/>
              <a:t>브라우저의 디폴트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ko-KR" altLang="en-US" sz="1200" dirty="0" smtClean="0"/>
              <a:t>스타일 시트 파일에 선언된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altLang="ko-KR" sz="1200" dirty="0" smtClean="0"/>
              <a:t>&lt;style&gt;&lt;/style&gt; </a:t>
            </a:r>
            <a:r>
              <a:rPr lang="ko-KR" altLang="en-US" sz="1200" dirty="0" smtClean="0"/>
              <a:t>태그에 선언된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altLang="ko-KR" sz="1200" dirty="0" smtClean="0"/>
              <a:t>style </a:t>
            </a:r>
            <a:r>
              <a:rPr lang="ko-KR" altLang="en-US" sz="1200" dirty="0" smtClean="0"/>
              <a:t>속성에 선언된 스타일</a:t>
            </a:r>
          </a:p>
          <a:p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sz="quarter" idx="2"/>
          </p:nvPr>
        </p:nvSpPr>
        <p:spPr>
          <a:xfrm>
            <a:off x="4844901" y="1412776"/>
            <a:ext cx="3886200" cy="4572000"/>
          </a:xfrm>
        </p:spPr>
        <p:txBody>
          <a:bodyPr>
            <a:normAutofit/>
          </a:bodyPr>
          <a:lstStyle/>
          <a:p>
            <a:r>
              <a:rPr lang="ko-KR" altLang="en-US" sz="1400" dirty="0" smtClean="0"/>
              <a:t>스타일 합치기</a:t>
            </a:r>
            <a:r>
              <a:rPr lang="en-US" altLang="ko-KR" sz="1400" dirty="0" smtClean="0"/>
              <a:t>(cascading)</a:t>
            </a:r>
            <a:r>
              <a:rPr lang="ko-KR" altLang="en-US" sz="1400" dirty="0" smtClean="0"/>
              <a:t>와 </a:t>
            </a:r>
            <a:r>
              <a:rPr lang="ko-KR" altLang="en-US" sz="1400" dirty="0" err="1" smtClean="0"/>
              <a:t>오버라이딩</a:t>
            </a:r>
            <a:r>
              <a:rPr lang="en-US" altLang="ko-KR" sz="1400" dirty="0" smtClean="0"/>
              <a:t>(overriding)</a:t>
            </a:r>
            <a:r>
              <a:rPr lang="ko-KR" altLang="en-US" sz="1400" dirty="0" smtClean="0"/>
              <a:t>이란</a:t>
            </a:r>
            <a:r>
              <a:rPr lang="en-US" altLang="ko-KR" sz="1400" dirty="0" smtClean="0"/>
              <a:t>?</a:t>
            </a:r>
            <a:endParaRPr lang="ko-KR" altLang="en-US" sz="1400" dirty="0" smtClean="0"/>
          </a:p>
          <a:p>
            <a:pPr lvl="1"/>
            <a:r>
              <a:rPr lang="ko-KR" altLang="en-US" sz="1200" dirty="0" smtClean="0"/>
              <a:t>태그에 적용되는 모든 스타일이 합쳐지고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동일한 스타일은 순위가 높은 스타일이 우선 적용되는 규칙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259632" y="2852936"/>
            <a:ext cx="7416824" cy="3744416"/>
            <a:chOff x="1259632" y="2852936"/>
            <a:chExt cx="7416824" cy="3744416"/>
          </a:xfrm>
        </p:grpSpPr>
        <p:sp>
          <p:nvSpPr>
            <p:cNvPr id="36" name="아래쪽 화살표 35"/>
            <p:cNvSpPr/>
            <p:nvPr/>
          </p:nvSpPr>
          <p:spPr>
            <a:xfrm>
              <a:off x="5112094" y="3203003"/>
              <a:ext cx="189637" cy="3044282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653317" y="4654877"/>
              <a:ext cx="3142819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dirty="0" smtClean="0"/>
                <a:t>&lt;</a:t>
              </a:r>
              <a:r>
                <a:rPr lang="en-US" altLang="ko-KR" sz="1200" dirty="0"/>
                <a:t>style&gt;</a:t>
              </a:r>
              <a:endParaRPr lang="ko-KR" altLang="en-US" sz="1200" dirty="0"/>
            </a:p>
            <a:p>
              <a:pPr defTabSz="180000" fontAlgn="base" latinLnBrk="0"/>
              <a:r>
                <a:rPr lang="en-US" altLang="ko-KR" sz="1200" b="1" dirty="0" smtClean="0"/>
                <a:t>p</a:t>
              </a:r>
              <a:r>
                <a:rPr lang="ko-KR" altLang="en-US" sz="1200" b="1" dirty="0" smtClean="0"/>
                <a:t> </a:t>
              </a:r>
              <a:r>
                <a:rPr lang="en-US" altLang="ko-KR" sz="1200" b="1" dirty="0"/>
                <a:t>{ </a:t>
              </a:r>
              <a:r>
                <a:rPr lang="en-US" altLang="ko-KR" sz="1200" b="1" dirty="0" smtClean="0"/>
                <a:t>color : blue;  </a:t>
              </a:r>
              <a:r>
                <a:rPr lang="en-US" altLang="ko-KR" sz="1200" strike="sngStrike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font-size : 12px;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b="1" dirty="0" smtClean="0"/>
                <a:t>}</a:t>
              </a:r>
            </a:p>
            <a:p>
              <a:pPr defTabSz="180000" fontAlgn="base" latinLnBrk="0"/>
              <a:r>
                <a:rPr lang="en-US" altLang="ko-KR" sz="1200" dirty="0" smtClean="0"/>
                <a:t>&lt;/</a:t>
              </a:r>
              <a:r>
                <a:rPr lang="en-US" altLang="ko-KR" sz="1200" dirty="0"/>
                <a:t>style</a:t>
              </a:r>
              <a:r>
                <a:rPr lang="en-US" altLang="ko-KR" sz="1200" dirty="0" smtClean="0"/>
                <a:t>&gt;</a:t>
              </a:r>
              <a:endParaRPr lang="ko-KR" altLang="en-US" sz="1200" dirty="0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3088635" y="3331974"/>
              <a:ext cx="2707501" cy="3064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200" b="1" dirty="0"/>
                <a:t>p { </a:t>
              </a:r>
              <a:r>
                <a:rPr lang="en-US" altLang="ko-KR" sz="1200" strike="sngStrike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color : black</a:t>
              </a:r>
              <a:r>
                <a:rPr lang="en-US" altLang="ko-KR" sz="1200" strike="sngStrik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;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</a:t>
              </a:r>
              <a:r>
                <a:rPr lang="en-US" altLang="ko-KR" sz="1200" strike="sngStrike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font-size : 16px;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b="1" dirty="0" smtClean="0"/>
                <a:t>}</a:t>
              </a:r>
              <a:endParaRPr lang="en-US" altLang="ko-KR" sz="12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36971" y="3331974"/>
              <a:ext cx="18325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브라우저 디폴트 스타일</a:t>
              </a:r>
              <a:endParaRPr lang="ko-KR" altLang="en-US" sz="12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882203" y="4016097"/>
              <a:ext cx="2913933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b="1" dirty="0"/>
                <a:t>p</a:t>
              </a:r>
              <a:r>
                <a:rPr lang="en-US" altLang="ko-KR" sz="1200" dirty="0"/>
                <a:t> { </a:t>
              </a:r>
              <a:r>
                <a:rPr lang="en-US" altLang="ko-KR" sz="1200" b="1" dirty="0" smtClean="0"/>
                <a:t>background : </a:t>
              </a:r>
              <a:r>
                <a:rPr lang="en-US" altLang="ko-KR" sz="1200" b="1" dirty="0" err="1" smtClean="0"/>
                <a:t>mistyrose</a:t>
              </a:r>
              <a:r>
                <a:rPr lang="en-US" altLang="ko-KR" sz="1200" b="1" dirty="0" smtClean="0"/>
                <a:t>; </a:t>
              </a:r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336971" y="4015175"/>
              <a:ext cx="97494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external.css</a:t>
              </a:r>
              <a:endParaRPr lang="ko-KR" altLang="en-US" sz="12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31504" y="5693347"/>
              <a:ext cx="3564632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b="1" dirty="0" smtClean="0"/>
                <a:t>&lt;</a:t>
              </a:r>
              <a:r>
                <a:rPr lang="en-US" altLang="ko-KR" sz="1200" b="1" dirty="0"/>
                <a:t>p style="font-size: 25px"</a:t>
              </a:r>
              <a:r>
                <a:rPr lang="en-US" altLang="ko-KR" sz="1200" dirty="0"/>
                <a:t>&gt;</a:t>
              </a:r>
              <a:r>
                <a:rPr lang="ko-KR" altLang="en-US" sz="1200" dirty="0"/>
                <a:t>안녕하세요</a:t>
              </a:r>
              <a:r>
                <a:rPr lang="en-US" altLang="ko-KR" sz="1200" b="1" dirty="0"/>
                <a:t>&lt;/p</a:t>
              </a:r>
              <a:r>
                <a:rPr lang="en-US" altLang="ko-KR" sz="1200" b="1" dirty="0" smtClean="0"/>
                <a:t>&gt;</a:t>
              </a:r>
              <a:endParaRPr lang="en-US" altLang="ko-KR" sz="1200" b="1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336971" y="4839542"/>
              <a:ext cx="7152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&lt;style</a:t>
              </a:r>
              <a:r>
                <a:rPr lang="en-US" altLang="ko-KR" sz="1200" dirty="0"/>
                <a:t>&gt;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336971" y="5645872"/>
              <a:ext cx="88517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style </a:t>
              </a:r>
              <a:r>
                <a:rPr lang="ko-KR" altLang="en-US" sz="1200" dirty="0" smtClean="0"/>
                <a:t>속성</a:t>
              </a:r>
              <a:endParaRPr lang="ko-KR" alt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968284" y="6265729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00B050"/>
                  </a:solidFill>
                </a:rPr>
                <a:t>우선</a:t>
              </a:r>
              <a:r>
                <a:rPr lang="en-US" altLang="ko-KR" sz="1000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1000" dirty="0" smtClean="0">
                  <a:solidFill>
                    <a:srgbClr val="00B050"/>
                  </a:solidFill>
                </a:rPr>
                <a:t>순위 높음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31529" y="2918759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00B050"/>
                  </a:solidFill>
                </a:rPr>
                <a:t>우선</a:t>
              </a:r>
              <a:r>
                <a:rPr lang="en-US" altLang="ko-KR" sz="1000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1000" dirty="0" smtClean="0">
                  <a:solidFill>
                    <a:srgbClr val="00B050"/>
                  </a:solidFill>
                </a:rPr>
                <a:t>순위 낮음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3088635" y="5693346"/>
              <a:ext cx="1094543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987825" y="4835088"/>
              <a:ext cx="864096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3220075" y="4015174"/>
              <a:ext cx="2204933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259632" y="2852936"/>
              <a:ext cx="4824536" cy="3744416"/>
            </a:xfrm>
            <a:prstGeom prst="roundRect">
              <a:avLst>
                <a:gd name="adj" fmla="val 3175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오른쪽 화살표 45"/>
            <p:cNvSpPr/>
            <p:nvPr/>
          </p:nvSpPr>
          <p:spPr>
            <a:xfrm>
              <a:off x="6129996" y="4571773"/>
              <a:ext cx="531300" cy="21961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자유형 1"/>
            <p:cNvSpPr/>
            <p:nvPr/>
          </p:nvSpPr>
          <p:spPr>
            <a:xfrm>
              <a:off x="2753990" y="3534122"/>
              <a:ext cx="703957" cy="1390650"/>
            </a:xfrm>
            <a:custGeom>
              <a:avLst/>
              <a:gdLst>
                <a:gd name="connsiteX0" fmla="*/ 265807 w 703957"/>
                <a:gd name="connsiteY0" fmla="*/ 1390650 h 1390650"/>
                <a:gd name="connsiteX1" fmla="*/ 18157 w 703957"/>
                <a:gd name="connsiteY1" fmla="*/ 657225 h 1390650"/>
                <a:gd name="connsiteX2" fmla="*/ 703957 w 703957"/>
                <a:gd name="connsiteY2" fmla="*/ 0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3957" h="1390650">
                  <a:moveTo>
                    <a:pt x="265807" y="1390650"/>
                  </a:moveTo>
                  <a:cubicBezTo>
                    <a:pt x="105469" y="1139825"/>
                    <a:pt x="-54868" y="889000"/>
                    <a:pt x="18157" y="657225"/>
                  </a:cubicBezTo>
                  <a:cubicBezTo>
                    <a:pt x="91182" y="425450"/>
                    <a:pt x="397569" y="212725"/>
                    <a:pt x="703957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>
              <a:off x="3991347" y="5010497"/>
              <a:ext cx="750657" cy="723900"/>
            </a:xfrm>
            <a:custGeom>
              <a:avLst/>
              <a:gdLst>
                <a:gd name="connsiteX0" fmla="*/ 0 w 750657"/>
                <a:gd name="connsiteY0" fmla="*/ 723900 h 723900"/>
                <a:gd name="connsiteX1" fmla="*/ 714375 w 750657"/>
                <a:gd name="connsiteY1" fmla="*/ 266700 h 723900"/>
                <a:gd name="connsiteX2" fmla="*/ 581025 w 750657"/>
                <a:gd name="connsiteY2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57" h="723900">
                  <a:moveTo>
                    <a:pt x="0" y="723900"/>
                  </a:moveTo>
                  <a:cubicBezTo>
                    <a:pt x="308769" y="555625"/>
                    <a:pt x="617538" y="387350"/>
                    <a:pt x="714375" y="266700"/>
                  </a:cubicBezTo>
                  <a:cubicBezTo>
                    <a:pt x="811212" y="146050"/>
                    <a:pt x="696118" y="73025"/>
                    <a:pt x="581025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562847" y="3543647"/>
              <a:ext cx="1199077" cy="1419225"/>
            </a:xfrm>
            <a:custGeom>
              <a:avLst/>
              <a:gdLst>
                <a:gd name="connsiteX0" fmla="*/ 0 w 1199077"/>
                <a:gd name="connsiteY0" fmla="*/ 1419225 h 1419225"/>
                <a:gd name="connsiteX1" fmla="*/ 1190625 w 1199077"/>
                <a:gd name="connsiteY1" fmla="*/ 742950 h 1419225"/>
                <a:gd name="connsiteX2" fmla="*/ 438150 w 1199077"/>
                <a:gd name="connsiteY2" fmla="*/ 0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9077" h="1419225">
                  <a:moveTo>
                    <a:pt x="0" y="1419225"/>
                  </a:moveTo>
                  <a:cubicBezTo>
                    <a:pt x="558800" y="1199356"/>
                    <a:pt x="1117600" y="979487"/>
                    <a:pt x="1190625" y="742950"/>
                  </a:cubicBezTo>
                  <a:cubicBezTo>
                    <a:pt x="1263650" y="506412"/>
                    <a:pt x="850900" y="253206"/>
                    <a:pt x="438150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729611" y="4383527"/>
              <a:ext cx="1872208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 smtClean="0"/>
                <a:t>background: </a:t>
              </a:r>
              <a:r>
                <a:rPr lang="en-US" altLang="ko-KR" sz="1200" dirty="0" err="1" smtClean="0"/>
                <a:t>mistyrose</a:t>
              </a:r>
              <a:r>
                <a:rPr lang="en-US" altLang="ko-KR" sz="1200" dirty="0" smtClean="0"/>
                <a:t>;</a:t>
              </a:r>
            </a:p>
            <a:p>
              <a:pPr defTabSz="180000"/>
              <a:r>
                <a:rPr lang="en-US" altLang="ko-KR" sz="1200" dirty="0" smtClean="0"/>
                <a:t>color </a:t>
              </a:r>
              <a:r>
                <a:rPr lang="en-US" altLang="ko-KR" sz="1200" dirty="0"/>
                <a:t>: blue;</a:t>
              </a:r>
            </a:p>
            <a:p>
              <a:pPr defTabSz="180000"/>
              <a:r>
                <a:rPr lang="en-US" altLang="ko-KR" sz="1200" dirty="0" smtClean="0"/>
                <a:t>font-size : 25px;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732240" y="3861048"/>
              <a:ext cx="19442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dirty="0" smtClean="0">
                  <a:solidFill>
                    <a:srgbClr val="FF0000"/>
                  </a:solidFill>
                </a:rPr>
                <a:t>&lt;p&gt;</a:t>
              </a:r>
              <a:r>
                <a:rPr lang="ko-KR" altLang="en-US" sz="1200" dirty="0">
                  <a:solidFill>
                    <a:srgbClr val="FF0000"/>
                  </a:solidFill>
                </a:rPr>
                <a:t>안녕하세요</a:t>
              </a:r>
              <a:r>
                <a:rPr lang="en-US" altLang="ko-KR" sz="1200" dirty="0">
                  <a:solidFill>
                    <a:srgbClr val="FF0000"/>
                  </a:solidFill>
                </a:rPr>
                <a:t>&lt;/p</a:t>
              </a:r>
              <a:r>
                <a:rPr lang="en-US" altLang="ko-KR" sz="1200" dirty="0" smtClean="0">
                  <a:solidFill>
                    <a:srgbClr val="FF0000"/>
                  </a:solidFill>
                </a:rPr>
                <a:t>&gt;</a:t>
              </a:r>
              <a:r>
                <a:rPr lang="ko-KR" altLang="en-US" sz="1200" dirty="0" smtClean="0">
                  <a:solidFill>
                    <a:srgbClr val="FF0000"/>
                  </a:solidFill>
                </a:rPr>
                <a:t>의</a:t>
              </a:r>
              <a:endParaRPr lang="en-US" altLang="ko-KR" sz="1200" dirty="0" smtClean="0">
                <a:solidFill>
                  <a:srgbClr val="FF0000"/>
                </a:solidFill>
              </a:endParaRPr>
            </a:p>
            <a:p>
              <a:pPr defTabSz="180000" fontAlgn="base" latinLnBrk="0"/>
              <a:r>
                <a:rPr lang="ko-KR" altLang="en-US" sz="1200" dirty="0" smtClean="0">
                  <a:solidFill>
                    <a:srgbClr val="FF0000"/>
                  </a:solidFill>
                </a:rPr>
                <a:t>    최종 스타일 시트</a:t>
              </a:r>
              <a:endParaRPr lang="en-US" altLang="ko-KR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10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55373" y="1178105"/>
            <a:ext cx="4320480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스타일 합치기 및 </a:t>
            </a:r>
            <a:r>
              <a:rPr lang="ko-KR" altLang="en-US" sz="1200" dirty="0" err="1"/>
              <a:t>오버라이딩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&lt;link </a:t>
            </a:r>
            <a:r>
              <a:rPr lang="en-US" altLang="ko-KR" sz="1200" dirty="0"/>
              <a:t>type="text/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"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="stylesheet"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</a:t>
            </a:r>
            <a:r>
              <a:rPr lang="en-US" altLang="ko-KR" sz="1200" b="1" dirty="0"/>
              <a:t>external.css</a:t>
            </a:r>
            <a:r>
              <a:rPr lang="en-US" altLang="ko-KR" sz="1200" dirty="0"/>
              <a:t>"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p { </a:t>
            </a:r>
            <a:r>
              <a:rPr lang="en-US" altLang="ko-KR" sz="1200" b="1" dirty="0" smtClean="0"/>
              <a:t>color : blue</a:t>
            </a:r>
            <a:r>
              <a:rPr lang="en-US" altLang="ko-KR" sz="1200" b="1" dirty="0"/>
              <a:t>; </a:t>
            </a:r>
            <a:r>
              <a:rPr lang="en-US" altLang="ko-KR" sz="1200" b="1" dirty="0" smtClean="0"/>
              <a:t>font-size : </a:t>
            </a:r>
            <a:r>
              <a:rPr lang="en-US" altLang="ko-KR" sz="1200" b="1" dirty="0"/>
              <a:t>12px; 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h3&gt;p </a:t>
            </a:r>
            <a:r>
              <a:rPr lang="ko-KR" altLang="en-US" sz="1200" dirty="0" smtClean="0"/>
              <a:t>태그에 중첩된 스타일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p&gt;Hello, students!&lt;/</a:t>
            </a:r>
            <a:r>
              <a:rPr lang="en-US" altLang="ko-KR" sz="1200" dirty="0"/>
              <a:t>p&gt;</a:t>
            </a:r>
          </a:p>
          <a:p>
            <a:pPr defTabSz="180000"/>
            <a:r>
              <a:rPr lang="en-US" altLang="ko-KR" sz="1200" b="1" dirty="0" smtClean="0"/>
              <a:t>&lt;</a:t>
            </a:r>
            <a:r>
              <a:rPr lang="en-US" altLang="ko-KR" sz="1200" b="1" dirty="0"/>
              <a:t>p style="</a:t>
            </a:r>
            <a:r>
              <a:rPr lang="en-US" altLang="ko-KR" sz="1200" b="1" dirty="0" smtClean="0"/>
              <a:t>font-size:25px"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안녕하세요 교수님</a:t>
            </a:r>
            <a:r>
              <a:rPr lang="en-US" altLang="ko-KR" sz="1200" dirty="0" smtClean="0"/>
              <a:t>!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67" y="3861048"/>
            <a:ext cx="2586291" cy="285853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973373" y="228600"/>
            <a:ext cx="3170627" cy="679450"/>
          </a:xfrm>
        </p:spPr>
        <p:txBody>
          <a:bodyPr>
            <a:noAutofit/>
          </a:bodyPr>
          <a:lstStyle/>
          <a:p>
            <a:pPr fontAlgn="base"/>
            <a:r>
              <a:rPr lang="ko-KR" altLang="en-US" sz="2400" dirty="0"/>
              <a:t>예제 </a:t>
            </a:r>
            <a:r>
              <a:rPr lang="en-US" altLang="ko-KR" sz="2400" dirty="0"/>
              <a:t>4–8 </a:t>
            </a:r>
            <a:r>
              <a:rPr lang="ko-KR" altLang="en-US" sz="2400" dirty="0"/>
              <a:t>여러 스타일 시트가 중첩되는 경우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55374" y="418306"/>
            <a:ext cx="2545553" cy="3064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p </a:t>
            </a:r>
            <a:r>
              <a:rPr lang="en-US" altLang="ko-KR" sz="1200" b="1" dirty="0" smtClean="0"/>
              <a:t>{ background : </a:t>
            </a:r>
            <a:r>
              <a:rPr lang="en-US" altLang="ko-KR" sz="1200" b="1" dirty="0" err="1" smtClean="0"/>
              <a:t>mistyrose</a:t>
            </a:r>
            <a:r>
              <a:rPr lang="en-US" altLang="ko-KR" sz="1200" b="1" dirty="0" smtClean="0"/>
              <a:t>; }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14595" y="141307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external.css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47039" y="887862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HTML </a:t>
            </a:r>
            <a:r>
              <a:rPr lang="ko-KR" altLang="en-US" sz="1200" dirty="0" smtClean="0"/>
              <a:t>파일</a:t>
            </a:r>
            <a:endParaRPr lang="ko-KR" altLang="en-US" sz="1200" dirty="0"/>
          </a:p>
        </p:txBody>
      </p:sp>
      <p:sp>
        <p:nvSpPr>
          <p:cNvPr id="15" name="자유형 14"/>
          <p:cNvSpPr/>
          <p:nvPr/>
        </p:nvSpPr>
        <p:spPr>
          <a:xfrm>
            <a:off x="364624" y="638598"/>
            <a:ext cx="319766" cy="5022650"/>
          </a:xfrm>
          <a:custGeom>
            <a:avLst/>
            <a:gdLst>
              <a:gd name="connsiteX0" fmla="*/ 232831 w 362860"/>
              <a:gd name="connsiteY0" fmla="*/ 0 h 4295164"/>
              <a:gd name="connsiteX1" fmla="*/ 23106 w 362860"/>
              <a:gd name="connsiteY1" fmla="*/ 436228 h 4295164"/>
              <a:gd name="connsiteX2" fmla="*/ 10522 w 362860"/>
              <a:gd name="connsiteY2" fmla="*/ 2122415 h 4295164"/>
              <a:gd name="connsiteX3" fmla="*/ 69245 w 362860"/>
              <a:gd name="connsiteY3" fmla="*/ 3884103 h 4295164"/>
              <a:gd name="connsiteX4" fmla="*/ 362860 w 362860"/>
              <a:gd name="connsiteY4" fmla="*/ 4295164 h 429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860" h="4295164">
                <a:moveTo>
                  <a:pt x="232831" y="0"/>
                </a:moveTo>
                <a:cubicBezTo>
                  <a:pt x="146494" y="41246"/>
                  <a:pt x="60158" y="82492"/>
                  <a:pt x="23106" y="436228"/>
                </a:cubicBezTo>
                <a:cubicBezTo>
                  <a:pt x="-13946" y="789964"/>
                  <a:pt x="2832" y="1547769"/>
                  <a:pt x="10522" y="2122415"/>
                </a:cubicBezTo>
                <a:cubicBezTo>
                  <a:pt x="18212" y="2697061"/>
                  <a:pt x="10522" y="3521978"/>
                  <a:pt x="69245" y="3884103"/>
                </a:cubicBezTo>
                <a:cubicBezTo>
                  <a:pt x="127968" y="4246228"/>
                  <a:pt x="245414" y="4270696"/>
                  <a:pt x="362860" y="4295164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80021" y="2261869"/>
            <a:ext cx="204367" cy="3255363"/>
          </a:xfrm>
          <a:custGeom>
            <a:avLst/>
            <a:gdLst>
              <a:gd name="connsiteX0" fmla="*/ 146794 w 222295"/>
              <a:gd name="connsiteY0" fmla="*/ 0 h 2684477"/>
              <a:gd name="connsiteX1" fmla="*/ 4181 w 222295"/>
              <a:gd name="connsiteY1" fmla="*/ 658536 h 2684477"/>
              <a:gd name="connsiteX2" fmla="*/ 54515 w 222295"/>
              <a:gd name="connsiteY2" fmla="*/ 2160165 h 2684477"/>
              <a:gd name="connsiteX3" fmla="*/ 222295 w 222295"/>
              <a:gd name="connsiteY3" fmla="*/ 2684477 h 268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95" h="2684477">
                <a:moveTo>
                  <a:pt x="146794" y="0"/>
                </a:moveTo>
                <a:cubicBezTo>
                  <a:pt x="83177" y="149254"/>
                  <a:pt x="19561" y="298509"/>
                  <a:pt x="4181" y="658536"/>
                </a:cubicBezTo>
                <a:cubicBezTo>
                  <a:pt x="-11199" y="1018563"/>
                  <a:pt x="18163" y="1822508"/>
                  <a:pt x="54515" y="2160165"/>
                </a:cubicBezTo>
                <a:cubicBezTo>
                  <a:pt x="90867" y="2497822"/>
                  <a:pt x="194332" y="2600587"/>
                  <a:pt x="222295" y="2684477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3100927" y="548680"/>
            <a:ext cx="4207377" cy="5274732"/>
          </a:xfrm>
          <a:custGeom>
            <a:avLst/>
            <a:gdLst>
              <a:gd name="connsiteX0" fmla="*/ 0 w 3796889"/>
              <a:gd name="connsiteY0" fmla="*/ 3305 h 5070256"/>
              <a:gd name="connsiteX1" fmla="*/ 3192011 w 3796889"/>
              <a:gd name="connsiteY1" fmla="*/ 821232 h 5070256"/>
              <a:gd name="connsiteX2" fmla="*/ 3791824 w 3796889"/>
              <a:gd name="connsiteY2" fmla="*/ 5070256 h 507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6889" h="5070256">
                <a:moveTo>
                  <a:pt x="0" y="3305"/>
                </a:moveTo>
                <a:cubicBezTo>
                  <a:pt x="1280020" y="-9978"/>
                  <a:pt x="2560040" y="-23260"/>
                  <a:pt x="3192011" y="821232"/>
                </a:cubicBezTo>
                <a:cubicBezTo>
                  <a:pt x="3823982" y="1665724"/>
                  <a:pt x="3807903" y="3367990"/>
                  <a:pt x="3791824" y="5070256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4355000" y="3505734"/>
            <a:ext cx="2593264" cy="2299530"/>
          </a:xfrm>
          <a:custGeom>
            <a:avLst/>
            <a:gdLst>
              <a:gd name="connsiteX0" fmla="*/ 0 w 3207571"/>
              <a:gd name="connsiteY0" fmla="*/ 0 h 3410125"/>
              <a:gd name="connsiteX1" fmla="*/ 2705449 w 3207571"/>
              <a:gd name="connsiteY1" fmla="*/ 666925 h 3410125"/>
              <a:gd name="connsiteX2" fmla="*/ 3200400 w 3207571"/>
              <a:gd name="connsiteY2" fmla="*/ 3410125 h 341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7571" h="3410125">
                <a:moveTo>
                  <a:pt x="0" y="0"/>
                </a:moveTo>
                <a:cubicBezTo>
                  <a:pt x="1086024" y="49285"/>
                  <a:pt x="2172049" y="98571"/>
                  <a:pt x="2705449" y="666925"/>
                </a:cubicBezTo>
                <a:cubicBezTo>
                  <a:pt x="3238849" y="1235279"/>
                  <a:pt x="3219624" y="2322702"/>
                  <a:pt x="3200400" y="3410125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684389" y="5296957"/>
            <a:ext cx="1636721" cy="569429"/>
          </a:xfrm>
          <a:prstGeom prst="wedgeRoundRectCallout">
            <a:avLst>
              <a:gd name="adj1" fmla="val -26458"/>
              <a:gd name="adj2" fmla="val -453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background :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mistyrose</a:t>
            </a:r>
            <a:r>
              <a:rPr lang="en-US" altLang="ko-KR" sz="1000" dirty="0" smtClean="0">
                <a:solidFill>
                  <a:schemeClr val="tx1"/>
                </a:solidFill>
              </a:rPr>
              <a:t>;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color : blue;</a:t>
            </a:r>
          </a:p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font-size : 12px;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6576038" y="5805264"/>
            <a:ext cx="1621256" cy="539769"/>
          </a:xfrm>
          <a:prstGeom prst="wedgeRoundRectCallout">
            <a:avLst>
              <a:gd name="adj1" fmla="val -14782"/>
              <a:gd name="adj2" fmla="val -491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background :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mistyrose</a:t>
            </a:r>
            <a:r>
              <a:rPr lang="en-US" altLang="ko-KR" sz="1000" dirty="0" smtClean="0">
                <a:solidFill>
                  <a:schemeClr val="tx1"/>
                </a:solidFill>
              </a:rPr>
              <a:t>;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color : blue;</a:t>
            </a:r>
          </a:p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font-size : 25px;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/>
          <p:cNvCxnSpPr>
            <a:stCxn id="18" idx="1"/>
          </p:cNvCxnSpPr>
          <p:nvPr/>
        </p:nvCxnSpPr>
        <p:spPr>
          <a:xfrm flipH="1">
            <a:off x="5914666" y="6075149"/>
            <a:ext cx="661372" cy="18147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3"/>
          </p:cNvCxnSpPr>
          <p:nvPr/>
        </p:nvCxnSpPr>
        <p:spPr>
          <a:xfrm flipV="1">
            <a:off x="2321110" y="5581671"/>
            <a:ext cx="968977" cy="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020273" y="1347443"/>
            <a:ext cx="2160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다음은 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&lt;p&gt; </a:t>
            </a:r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태그에 </a:t>
            </a:r>
            <a:endParaRPr lang="en-US" altLang="ko-KR" sz="1200" kern="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여러 스타일</a:t>
            </a:r>
            <a:endParaRPr lang="en-US" altLang="ko-KR" sz="1200" kern="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시트가 </a:t>
            </a:r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중첩된 경우이다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en-US" altLang="ko-KR" sz="1200" kern="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출력되는 </a:t>
            </a:r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모양을 예측해보라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3214454" y="2255444"/>
            <a:ext cx="3913156" cy="3549820"/>
          </a:xfrm>
          <a:custGeom>
            <a:avLst/>
            <a:gdLst>
              <a:gd name="connsiteX0" fmla="*/ 0 w 3207571"/>
              <a:gd name="connsiteY0" fmla="*/ 0 h 3410125"/>
              <a:gd name="connsiteX1" fmla="*/ 2705449 w 3207571"/>
              <a:gd name="connsiteY1" fmla="*/ 666925 h 3410125"/>
              <a:gd name="connsiteX2" fmla="*/ 3200400 w 3207571"/>
              <a:gd name="connsiteY2" fmla="*/ 3410125 h 341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7571" h="3410125">
                <a:moveTo>
                  <a:pt x="0" y="0"/>
                </a:moveTo>
                <a:cubicBezTo>
                  <a:pt x="1086024" y="49285"/>
                  <a:pt x="2172049" y="98571"/>
                  <a:pt x="2705449" y="666925"/>
                </a:cubicBezTo>
                <a:cubicBezTo>
                  <a:pt x="3238849" y="1235279"/>
                  <a:pt x="3219624" y="2322702"/>
                  <a:pt x="3200400" y="3410125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2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셀렉터</a:t>
            </a:r>
            <a:r>
              <a:rPr lang="en-US" altLang="ko-KR" dirty="0"/>
              <a:t>(selector)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/>
              <a:t>태그의 모양을 꾸밀 스타일 시트를 선택하는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여러 유형의 </a:t>
            </a:r>
            <a:r>
              <a:rPr lang="ko-KR" altLang="en-US" dirty="0" err="1" smtClean="0"/>
              <a:t>셀렉터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/>
              <a:t>웹 페이지의 모든 </a:t>
            </a:r>
            <a:r>
              <a:rPr lang="en-US" altLang="ko-KR" dirty="0"/>
              <a:t>&lt;h3&gt; </a:t>
            </a:r>
            <a:r>
              <a:rPr lang="ko-KR" altLang="en-US" dirty="0" smtClean="0"/>
              <a:t>태그에 </a:t>
            </a:r>
            <a:r>
              <a:rPr lang="en-US" altLang="ko-KR" dirty="0" err="1" smtClean="0"/>
              <a:t>color:brown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스타일을 적용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하는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h3</a:t>
            </a:r>
            <a:r>
              <a:rPr lang="ko-KR" altLang="en-US" dirty="0" smtClean="0"/>
              <a:t>를 만든 사례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4005064"/>
            <a:ext cx="5277803" cy="154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2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셀렉터</a:t>
            </a:r>
            <a:r>
              <a:rPr lang="ko-KR" altLang="en-US" dirty="0" smtClean="0"/>
              <a:t> 설명을 </a:t>
            </a:r>
            <a:r>
              <a:rPr lang="ko-KR" altLang="en-US" dirty="0"/>
              <a:t>위한 샘플 </a:t>
            </a:r>
            <a:r>
              <a:rPr lang="en-US" altLang="ko-KR" dirty="0"/>
              <a:t>HTML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683568" y="1556792"/>
            <a:ext cx="4392488" cy="3827502"/>
          </a:xfrm>
          <a:prstGeom prst="roundRect">
            <a:avLst>
              <a:gd name="adj" fmla="val 3694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 err="1"/>
              <a:t>셀렉터</a:t>
            </a:r>
            <a:r>
              <a:rPr lang="ko-KR" altLang="en-US" sz="1400" dirty="0"/>
              <a:t>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&lt;h3&gt;Web Programming&lt;/h3&gt;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&lt;div&gt; 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div&gt;2</a:t>
            </a:r>
            <a:r>
              <a:rPr lang="ko-KR" altLang="en-US" sz="1400" dirty="0"/>
              <a:t>학기 </a:t>
            </a:r>
            <a:r>
              <a:rPr lang="en-US" altLang="ko-KR" sz="1400" dirty="0"/>
              <a:t>&lt;strong&gt;</a:t>
            </a:r>
            <a:r>
              <a:rPr lang="ko-KR" altLang="en-US" sz="1400" dirty="0"/>
              <a:t>학습 내용</a:t>
            </a:r>
            <a:r>
              <a:rPr lang="en-US" altLang="ko-KR" sz="1400" dirty="0"/>
              <a:t>&lt;/strong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div&gt;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li&gt;HTML5&lt;/li&gt;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li&gt;&lt;strong&gt;CSS&lt;/strong&gt;&lt;/li&gt;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li&gt;JAVASCRIPT&lt;/li&gt;</a:t>
            </a:r>
          </a:p>
          <a:p>
            <a:pPr defTabSz="180000"/>
            <a:r>
              <a:rPr lang="en-US" altLang="ko-KR" sz="1400" dirty="0" smtClean="0"/>
              <a:t>	&lt;/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div&gt;60</a:t>
            </a:r>
            <a:r>
              <a:rPr lang="ko-KR" altLang="en-US" sz="1400" dirty="0"/>
              <a:t>점 이하는 </a:t>
            </a:r>
            <a:r>
              <a:rPr lang="en-US" altLang="ko-KR" sz="1400" dirty="0"/>
              <a:t>F!&lt;/div&gt;</a:t>
            </a:r>
          </a:p>
          <a:p>
            <a:pPr defTabSz="180000"/>
            <a:r>
              <a:rPr lang="en-US" altLang="ko-KR" sz="1400" dirty="0"/>
              <a:t>&lt;/div&gt;</a:t>
            </a:r>
          </a:p>
          <a:p>
            <a:pPr defTabSz="180000"/>
            <a:r>
              <a:rPr lang="en-US" altLang="ko-KR" sz="1400" dirty="0"/>
              <a:t>&lt;/body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669220"/>
            <a:ext cx="2660627" cy="330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1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태그 이름 </a:t>
            </a:r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태그 이름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태그 이름이 </a:t>
            </a:r>
            <a:r>
              <a:rPr lang="ko-KR" altLang="en-US" dirty="0" err="1" smtClean="0"/>
              <a:t>셀렉터로</a:t>
            </a:r>
            <a:r>
              <a:rPr lang="ko-KR" altLang="en-US" dirty="0" smtClean="0"/>
              <a:t> 사용되는 유형</a:t>
            </a:r>
            <a:endParaRPr lang="en-US" altLang="ko-KR" dirty="0" smtClean="0"/>
          </a:p>
          <a:p>
            <a:pPr lvl="1"/>
            <a:r>
              <a:rPr lang="ko-KR" altLang="en-US" dirty="0" err="1"/>
              <a:t>셀렉터와</a:t>
            </a:r>
            <a:r>
              <a:rPr lang="ko-KR" altLang="en-US" dirty="0"/>
              <a:t> 같은 </a:t>
            </a:r>
            <a:r>
              <a:rPr lang="ko-KR" altLang="en-US" dirty="0" smtClean="0"/>
              <a:t>이름의 모든 </a:t>
            </a:r>
            <a:r>
              <a:rPr lang="ko-KR" altLang="en-US" dirty="0"/>
              <a:t>태그에 </a:t>
            </a:r>
            <a:r>
              <a:rPr lang="en-US" altLang="ko-KR" dirty="0"/>
              <a:t>CSS3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</a:t>
            </a:r>
            <a:r>
              <a:rPr lang="ko-KR" altLang="en-US" dirty="0"/>
              <a:t>적용</a:t>
            </a:r>
          </a:p>
          <a:p>
            <a:pPr lvl="1"/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24944"/>
            <a:ext cx="6666548" cy="30832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/>
              <p14:cNvContentPartPr/>
              <p14:nvPr/>
            </p14:nvContentPartPr>
            <p14:xfrm>
              <a:off x="1555920" y="3467160"/>
              <a:ext cx="82800" cy="2556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9720" y="3403440"/>
                <a:ext cx="114840" cy="15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129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</a:t>
            </a:r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점</a:t>
            </a:r>
            <a:r>
              <a:rPr lang="en-US" altLang="ko-KR" dirty="0" smtClean="0"/>
              <a:t>(.)</a:t>
            </a:r>
            <a:r>
              <a:rPr lang="ko-KR" altLang="en-US" dirty="0" smtClean="0"/>
              <a:t>으로 시작하는 이름의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속성으로만 지정 가능</a:t>
            </a:r>
            <a:endParaRPr lang="en-US" altLang="ko-KR" dirty="0"/>
          </a:p>
          <a:p>
            <a:pPr lvl="1"/>
            <a:r>
              <a:rPr lang="en-US" altLang="ko-KR" dirty="0" smtClean="0"/>
              <a:t>class</a:t>
            </a:r>
            <a:r>
              <a:rPr lang="ko-KR" altLang="en-US" dirty="0" smtClean="0"/>
              <a:t> 속성이 같은 모든 태그에 적용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body</a:t>
            </a:r>
            <a:r>
              <a:rPr lang="en-US" altLang="ko-KR" b="1" dirty="0" err="1" smtClean="0"/>
              <a:t>.main</a:t>
            </a:r>
            <a:r>
              <a:rPr lang="en-US" altLang="ko-KR" dirty="0" smtClean="0"/>
              <a:t> </a:t>
            </a:r>
            <a:r>
              <a:rPr lang="en-US" altLang="ko-KR" dirty="0"/>
              <a:t>{ background : </a:t>
            </a:r>
            <a:r>
              <a:rPr lang="en-US" altLang="ko-KR" dirty="0" err="1"/>
              <a:t>aliceblue</a:t>
            </a:r>
            <a:r>
              <a:rPr lang="en-US" altLang="ko-KR" dirty="0"/>
              <a:t>; }</a:t>
            </a:r>
          </a:p>
          <a:p>
            <a:pPr lvl="2"/>
            <a:r>
              <a:rPr lang="en-US" altLang="ko-KR" dirty="0" smtClean="0"/>
              <a:t>&lt;body class=“main”&gt; </a:t>
            </a:r>
            <a:r>
              <a:rPr lang="ko-KR" altLang="en-US" dirty="0" smtClean="0"/>
              <a:t>태그에만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 가능</a:t>
            </a:r>
            <a:endParaRPr lang="en-US" altLang="ko-KR" dirty="0" smtClean="0"/>
          </a:p>
          <a:p>
            <a:pPr marL="4572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420888"/>
            <a:ext cx="6576465" cy="30243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/>
              <p14:cNvContentPartPr/>
              <p14:nvPr/>
            </p14:nvContentPartPr>
            <p14:xfrm>
              <a:off x="1473120" y="2908440"/>
              <a:ext cx="57600" cy="36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7280" y="2844720"/>
                <a:ext cx="892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/>
              <p14:cNvContentPartPr/>
              <p14:nvPr/>
            </p14:nvContentPartPr>
            <p14:xfrm>
              <a:off x="1790640" y="3219480"/>
              <a:ext cx="76680" cy="36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74800" y="3156120"/>
                <a:ext cx="1083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/>
              <p14:cNvContentPartPr/>
              <p14:nvPr/>
            </p14:nvContentPartPr>
            <p14:xfrm>
              <a:off x="1352520" y="5880240"/>
              <a:ext cx="622800" cy="3204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6680" y="5816520"/>
                <a:ext cx="6544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/>
              <p14:cNvContentPartPr/>
              <p14:nvPr/>
            </p14:nvContentPartPr>
            <p14:xfrm>
              <a:off x="1720800" y="6159600"/>
              <a:ext cx="527400" cy="6372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04960" y="6095880"/>
                <a:ext cx="5590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잉크 8"/>
              <p14:cNvContentPartPr/>
              <p14:nvPr/>
            </p14:nvContentPartPr>
            <p14:xfrm>
              <a:off x="3917880" y="6165720"/>
              <a:ext cx="1848240" cy="1332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02040" y="6102360"/>
                <a:ext cx="18799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잉크 9"/>
              <p14:cNvContentPartPr/>
              <p14:nvPr/>
            </p14:nvContentPartPr>
            <p14:xfrm>
              <a:off x="1663560" y="6184800"/>
              <a:ext cx="83160" cy="684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47720" y="6121440"/>
                <a:ext cx="1148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잉크 10"/>
              <p14:cNvContentPartPr/>
              <p14:nvPr/>
            </p14:nvContentPartPr>
            <p14:xfrm>
              <a:off x="3695760" y="6178680"/>
              <a:ext cx="324000" cy="36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79920" y="6114960"/>
                <a:ext cx="356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잉크 11"/>
              <p14:cNvContentPartPr/>
              <p14:nvPr/>
            </p14:nvContentPartPr>
            <p14:xfrm>
              <a:off x="69840" y="2717640"/>
              <a:ext cx="1359360" cy="295344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0480" y="2708280"/>
                <a:ext cx="1378080" cy="297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219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CSS3 </a:t>
            </a:r>
            <a:r>
              <a:rPr lang="ko-KR" altLang="en-US" smtClean="0"/>
              <a:t>스타일 시트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CSS(Cascading Style Sheet)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문서의 색이나 모양 등 외관을 꾸미는 언어</a:t>
            </a:r>
          </a:p>
          <a:p>
            <a:pPr lvl="1"/>
            <a:r>
              <a:rPr lang="en-US" altLang="ko-KR" dirty="0" smtClean="0"/>
              <a:t>CSS</a:t>
            </a:r>
            <a:r>
              <a:rPr lang="ko-KR" altLang="en-US" dirty="0" smtClean="0"/>
              <a:t>로 작성된 코드를 스타일 시트</a:t>
            </a:r>
            <a:r>
              <a:rPr lang="en-US" altLang="ko-KR" dirty="0" smtClean="0"/>
              <a:t>(style sheet)</a:t>
            </a:r>
            <a:r>
              <a:rPr lang="ko-KR" altLang="en-US" dirty="0" smtClean="0"/>
              <a:t>라고 부름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</a:t>
            </a:r>
            <a:r>
              <a:rPr lang="en-US" altLang="ko-KR" dirty="0" smtClean="0"/>
              <a:t>CSS3 : CSS level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</a:p>
          <a:p>
            <a:pPr lvl="2"/>
            <a:r>
              <a:rPr lang="en-US" altLang="ko-KR" dirty="0" smtClean="0"/>
              <a:t>CSS1 -&gt; CSS2 -&gt; CSS3 -&gt; CSS4(</a:t>
            </a:r>
            <a:r>
              <a:rPr lang="ko-KR" altLang="en-US" dirty="0" smtClean="0"/>
              <a:t>현재 표준화 작업 중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CSS3</a:t>
            </a:r>
            <a:r>
              <a:rPr lang="ko-KR" altLang="en-US" dirty="0" smtClean="0"/>
              <a:t>의 기능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색상과 배경</a:t>
            </a:r>
          </a:p>
          <a:p>
            <a:pPr lvl="2"/>
            <a:r>
              <a:rPr lang="ko-KR" altLang="en-US" dirty="0" smtClean="0"/>
              <a:t>텍스트</a:t>
            </a:r>
          </a:p>
          <a:p>
            <a:pPr lvl="2"/>
            <a:r>
              <a:rPr lang="ko-KR" altLang="en-US" dirty="0" smtClean="0"/>
              <a:t>폰트</a:t>
            </a:r>
          </a:p>
          <a:p>
            <a:pPr lvl="2"/>
            <a:r>
              <a:rPr lang="ko-KR" altLang="en-US" dirty="0" smtClean="0"/>
              <a:t>박스 모델</a:t>
            </a:r>
            <a:r>
              <a:rPr lang="en-US" altLang="ko-KR" dirty="0" smtClean="0"/>
              <a:t>(Box Model)</a:t>
            </a:r>
            <a:endParaRPr lang="ko-KR" altLang="en-US" dirty="0" smtClean="0"/>
          </a:p>
          <a:p>
            <a:pPr lvl="2"/>
            <a:r>
              <a:rPr lang="ko-KR" altLang="en-US" dirty="0" err="1" smtClean="0"/>
              <a:t>비주얼</a:t>
            </a:r>
            <a:r>
              <a:rPr lang="ko-KR" altLang="en-US" dirty="0" smtClean="0"/>
              <a:t> 포맷 및 효과</a:t>
            </a:r>
          </a:p>
          <a:p>
            <a:pPr lvl="2"/>
            <a:r>
              <a:rPr lang="ko-KR" altLang="en-US" dirty="0" smtClean="0"/>
              <a:t>리스트</a:t>
            </a:r>
          </a:p>
          <a:p>
            <a:pPr lvl="2"/>
            <a:r>
              <a:rPr lang="ko-KR" altLang="en-US" dirty="0" smtClean="0"/>
              <a:t>테이블</a:t>
            </a:r>
          </a:p>
          <a:p>
            <a:pPr lvl="2"/>
            <a:r>
              <a:rPr lang="ko-KR" altLang="en-US" dirty="0" smtClean="0"/>
              <a:t>사용자 인터페이스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</a:t>
            </a:fld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/>
              <p14:cNvContentPartPr/>
              <p14:nvPr/>
            </p14:nvContentPartPr>
            <p14:xfrm>
              <a:off x="1644480" y="4838760"/>
              <a:ext cx="2165760" cy="1296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8640" y="4775040"/>
                <a:ext cx="21974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/>
              <p14:cNvContentPartPr/>
              <p14:nvPr/>
            </p14:nvContentPartPr>
            <p14:xfrm>
              <a:off x="3803760" y="4844880"/>
              <a:ext cx="152640" cy="684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87920" y="4781520"/>
                <a:ext cx="184320" cy="1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181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id </a:t>
            </a:r>
            <a:r>
              <a:rPr lang="ko-KR" altLang="en-US" smtClean="0"/>
              <a:t>셀렉터</a:t>
            </a:r>
            <a:endParaRPr lang="ko-KR" altLang="en-US" dirty="0"/>
          </a:p>
        </p:txBody>
      </p:sp>
      <p:sp>
        <p:nvSpPr>
          <p:cNvPr id="16" name="내용 개체 틀 1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#</a:t>
            </a:r>
            <a:r>
              <a:rPr lang="ko-KR" altLang="en-US" dirty="0" smtClean="0"/>
              <a:t>으로 시작하는 이름의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속성으로만 지정 가능</a:t>
            </a:r>
            <a:endParaRPr lang="en-US" altLang="ko-KR" dirty="0"/>
          </a:p>
          <a:p>
            <a:pPr lvl="1"/>
            <a:r>
              <a:rPr lang="en-US" altLang="ko-KR" dirty="0"/>
              <a:t>i</a:t>
            </a:r>
            <a:r>
              <a:rPr lang="en-US" altLang="ko-KR" dirty="0" smtClean="0"/>
              <a:t>d </a:t>
            </a:r>
            <a:r>
              <a:rPr lang="ko-KR" altLang="en-US" dirty="0" smtClean="0"/>
              <a:t>속성이 같은 모든 태그에 적용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 err="1"/>
              <a:t>div#etc</a:t>
            </a:r>
            <a:r>
              <a:rPr lang="en-US" altLang="ko-KR" dirty="0"/>
              <a:t> { background : </a:t>
            </a:r>
            <a:r>
              <a:rPr lang="en-US" altLang="ko-KR" dirty="0" err="1"/>
              <a:t>mistyrose</a:t>
            </a:r>
            <a:r>
              <a:rPr lang="en-US" altLang="ko-KR" dirty="0"/>
              <a:t>; </a:t>
            </a:r>
            <a:r>
              <a:rPr lang="en-US" altLang="ko-KR" dirty="0" smtClean="0"/>
              <a:t>}</a:t>
            </a:r>
            <a:r>
              <a:rPr lang="ko-KR" altLang="en-US" dirty="0"/>
              <a:t> </a:t>
            </a:r>
            <a:r>
              <a:rPr lang="ko-KR" altLang="en-US" dirty="0" err="1" smtClean="0"/>
              <a:t>셀렉터는</a:t>
            </a:r>
            <a:r>
              <a:rPr lang="ko-KR" altLang="en-US" dirty="0" smtClean="0"/>
              <a:t> 다음 사용 불가능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         &lt;</a:t>
            </a:r>
            <a:r>
              <a:rPr lang="en-US" altLang="ko-KR" dirty="0"/>
              <a:t>p </a:t>
            </a:r>
            <a:r>
              <a:rPr lang="en-US" altLang="ko-KR" strike="sngStrike" dirty="0"/>
              <a:t>id="</a:t>
            </a:r>
            <a:r>
              <a:rPr lang="en-US" altLang="ko-KR" strike="sngStrike" dirty="0" err="1"/>
              <a:t>etc</a:t>
            </a:r>
            <a:r>
              <a:rPr lang="en-US" altLang="ko-KR" strike="sngStrike" dirty="0"/>
              <a:t>"</a:t>
            </a:r>
            <a:r>
              <a:rPr lang="en-US" altLang="ko-KR" dirty="0"/>
              <a:t>&gt;</a:t>
            </a:r>
            <a:r>
              <a:rPr lang="ko-KR" altLang="en-US" dirty="0"/>
              <a:t>안녕하세요</a:t>
            </a:r>
            <a:r>
              <a:rPr lang="en-US" altLang="ko-KR" dirty="0"/>
              <a:t>&lt;/p&gt;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564904"/>
            <a:ext cx="6775133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id </a:t>
            </a:r>
            <a:r>
              <a:rPr lang="ko-KR" altLang="en-US" dirty="0" err="1" smtClean="0"/>
              <a:t>셀렉터와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id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셀렉터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id </a:t>
            </a:r>
            <a:r>
              <a:rPr lang="ko-KR" altLang="en-US" dirty="0" smtClean="0"/>
              <a:t>속성의 목적은 각 태그를 유일하게 구분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동일한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속성이 같지 않도록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파일 작성하는 것이 </a:t>
            </a:r>
            <a:r>
              <a:rPr lang="ko-KR" altLang="en-US" dirty="0" err="1" smtClean="0"/>
              <a:t>바람직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자바스크립트 코드에서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값을 가진 태그 객체를 찾을 때 문제됨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적합한 활용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id </a:t>
            </a:r>
            <a:r>
              <a:rPr lang="ko-KR" altLang="en-US" dirty="0" err="1" smtClean="0"/>
              <a:t>셀렉터는</a:t>
            </a:r>
            <a:r>
              <a:rPr lang="ko-KR" altLang="en-US" dirty="0" smtClean="0"/>
              <a:t> 여러 태그 중 특정 태그에만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스타일을 적용할 때 적합</a:t>
            </a:r>
            <a:endParaRPr lang="en-US" altLang="ko-KR" dirty="0" smtClean="0"/>
          </a:p>
          <a:p>
            <a:r>
              <a:rPr lang="en-US" altLang="ko-KR" dirty="0" smtClean="0"/>
              <a:t>class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적합한 활용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여러 태그를 하나의 그룹으로 묶어 단체로 동일한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스타일을 적용할 때 적합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class </a:t>
            </a:r>
            <a:r>
              <a:rPr lang="ko-KR" altLang="en-US" dirty="0" smtClean="0"/>
              <a:t>속성 값이 같은 태그에 모두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스타일 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태그의 종류에 관계없이 </a:t>
            </a:r>
            <a:r>
              <a:rPr lang="en-US" altLang="ko-KR" dirty="0" smtClean="0"/>
              <a:t>class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활용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92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전체 </a:t>
            </a:r>
            <a:r>
              <a:rPr lang="ko-KR" altLang="en-US" dirty="0" err="1" smtClean="0"/>
              <a:t>셀렉터와</a:t>
            </a:r>
            <a:r>
              <a:rPr lang="ko-KR" altLang="en-US" dirty="0" smtClean="0"/>
              <a:t> 속성 </a:t>
            </a:r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전체 </a:t>
            </a:r>
            <a:r>
              <a:rPr lang="ko-KR" altLang="en-US" dirty="0" err="1" smtClean="0"/>
              <a:t>셀렉터</a:t>
            </a:r>
            <a:r>
              <a:rPr lang="en-US" altLang="ko-KR" dirty="0" smtClean="0"/>
              <a:t>(universal </a:t>
            </a:r>
            <a:r>
              <a:rPr lang="en-US" altLang="ko-KR" dirty="0"/>
              <a:t>selector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와일드 문자</a:t>
            </a:r>
            <a:r>
              <a:rPr lang="en-US" altLang="ko-KR" dirty="0" smtClean="0"/>
              <a:t>(*)</a:t>
            </a:r>
            <a:r>
              <a:rPr lang="ko-KR" altLang="en-US" dirty="0" smtClean="0"/>
              <a:t>를 사용하여 모든 태그에 적용시키는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marL="365760" lvl="1" indent="0">
              <a:buNone/>
            </a:pPr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* </a:t>
            </a:r>
            <a:r>
              <a:rPr lang="en-US" altLang="ko-KR" dirty="0"/>
              <a:t>{ color : green; }</a:t>
            </a:r>
          </a:p>
          <a:p>
            <a:pPr lvl="2"/>
            <a:r>
              <a:rPr lang="ko-KR" altLang="en-US" dirty="0" smtClean="0"/>
              <a:t>웹 페이지의 모든 태그에 적용</a:t>
            </a:r>
            <a:r>
              <a:rPr lang="en-US" altLang="ko-KR" dirty="0" smtClean="0"/>
              <a:t>. </a:t>
            </a:r>
            <a:r>
              <a:rPr lang="ko-KR" altLang="en-US" dirty="0" smtClean="0"/>
              <a:t>텍스트 색을 </a:t>
            </a:r>
            <a:r>
              <a:rPr lang="en-US" altLang="ko-KR" dirty="0" smtClean="0"/>
              <a:t>green</a:t>
            </a:r>
            <a:r>
              <a:rPr lang="ko-KR" altLang="en-US" dirty="0" smtClean="0"/>
              <a:t>으로 칠함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ko-KR" altLang="en-US" dirty="0" smtClean="0"/>
              <a:t>속성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특정 속성</a:t>
            </a:r>
            <a:r>
              <a:rPr lang="en-US" altLang="ko-KR" dirty="0"/>
              <a:t>(attribute)</a:t>
            </a:r>
            <a:r>
              <a:rPr lang="ko-KR" altLang="en-US" dirty="0"/>
              <a:t>에 대해 값이 일치하는 태그에만 스타일을 적용하는 </a:t>
            </a:r>
            <a:r>
              <a:rPr lang="ko-KR" altLang="en-US" dirty="0" err="1"/>
              <a:t>셀렉터</a:t>
            </a:r>
            <a:endParaRPr lang="ko-KR" altLang="en-US" dirty="0"/>
          </a:p>
          <a:p>
            <a:pPr marL="365760" lvl="1" indent="0">
              <a:buNone/>
            </a:pPr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input[type=text] { color : red; } </a:t>
            </a:r>
          </a:p>
          <a:p>
            <a:pPr lvl="2"/>
            <a:r>
              <a:rPr lang="en-US" altLang="ko-KR" dirty="0" smtClean="0"/>
              <a:t>type </a:t>
            </a:r>
            <a:r>
              <a:rPr lang="ko-KR" altLang="en-US" dirty="0"/>
              <a:t>속성값이 “</a:t>
            </a:r>
            <a:r>
              <a:rPr lang="en-US" altLang="ko-KR" dirty="0"/>
              <a:t>text”</a:t>
            </a:r>
            <a:r>
              <a:rPr lang="ko-KR" altLang="en-US" dirty="0"/>
              <a:t>인 </a:t>
            </a:r>
            <a:r>
              <a:rPr lang="en-US" altLang="ko-KR" dirty="0"/>
              <a:t>&lt;input&gt; </a:t>
            </a:r>
            <a:r>
              <a:rPr lang="ko-KR" altLang="en-US" dirty="0"/>
              <a:t>태그에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&lt;input</a:t>
            </a:r>
            <a:r>
              <a:rPr lang="ko-KR" altLang="en-US" dirty="0" smtClean="0"/>
              <a:t> </a:t>
            </a:r>
            <a:r>
              <a:rPr lang="en-US" altLang="ko-KR" dirty="0" smtClean="0"/>
              <a:t>type=“text”&gt;</a:t>
            </a:r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/>
              <p14:cNvContentPartPr/>
              <p14:nvPr/>
            </p14:nvContentPartPr>
            <p14:xfrm>
              <a:off x="3003480" y="2139840"/>
              <a:ext cx="1860840" cy="226116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4120" y="2130480"/>
                <a:ext cx="1879560" cy="22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/>
              <p14:cNvContentPartPr/>
              <p14:nvPr/>
            </p14:nvContentPartPr>
            <p14:xfrm>
              <a:off x="7010280" y="5683320"/>
              <a:ext cx="1060920" cy="36864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00920" y="5673960"/>
                <a:ext cx="1079640" cy="38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387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가상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r>
              <a:rPr lang="en-US" altLang="ko-KR" dirty="0"/>
              <a:t>(</a:t>
            </a:r>
            <a:r>
              <a:rPr lang="en-US" altLang="ko-KR" dirty="0" smtClean="0"/>
              <a:t>pseudo-class)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73630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어떤 조건이나 상황에서 스타일을 </a:t>
            </a:r>
            <a:r>
              <a:rPr lang="ko-KR" altLang="en-US" dirty="0"/>
              <a:t>적용하도록 만든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40</a:t>
            </a:r>
            <a:r>
              <a:rPr lang="ko-KR" altLang="en-US" dirty="0" smtClean="0"/>
              <a:t>개 이상의 많은 가상 클래스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있음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1) </a:t>
            </a:r>
            <a:r>
              <a:rPr lang="en-US" altLang="ko-KR" dirty="0"/>
              <a:t>a:visited { color : green; }</a:t>
            </a:r>
          </a:p>
          <a:p>
            <a:pPr lvl="3"/>
            <a:r>
              <a:rPr lang="ko-KR" altLang="en-US" dirty="0"/>
              <a:t>방문한 </a:t>
            </a:r>
            <a:r>
              <a:rPr lang="en-US" altLang="ko-KR" dirty="0"/>
              <a:t>&lt;a&gt;</a:t>
            </a:r>
            <a:r>
              <a:rPr lang="ko-KR" altLang="en-US" dirty="0"/>
              <a:t>의 링크 텍스트 색을 </a:t>
            </a:r>
            <a:r>
              <a:rPr lang="en-US" altLang="ko-KR" dirty="0"/>
              <a:t>green</a:t>
            </a:r>
            <a:r>
              <a:rPr lang="ko-KR" altLang="en-US" dirty="0"/>
              <a:t>으로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2)</a:t>
            </a:r>
            <a:r>
              <a:rPr lang="en-US" altLang="ko-KR" dirty="0"/>
              <a:t> </a:t>
            </a:r>
            <a:r>
              <a:rPr lang="en-US" altLang="ko-KR" dirty="0" err="1"/>
              <a:t>li:hover</a:t>
            </a:r>
            <a:r>
              <a:rPr lang="en-US" altLang="ko-KR" dirty="0"/>
              <a:t> { background : </a:t>
            </a:r>
            <a:r>
              <a:rPr lang="en-US" altLang="ko-KR" dirty="0" err="1"/>
              <a:t>yellowgreen</a:t>
            </a:r>
            <a:r>
              <a:rPr lang="en-US" altLang="ko-KR" dirty="0"/>
              <a:t>; } </a:t>
            </a:r>
            <a:endParaRPr lang="en-US" altLang="ko-KR" dirty="0" smtClean="0"/>
          </a:p>
          <a:p>
            <a:pPr lvl="3" fontAlgn="base" latinLnBrk="0"/>
            <a:r>
              <a:rPr lang="en-US" altLang="ko-KR" dirty="0"/>
              <a:t>&lt;li&gt; </a:t>
            </a:r>
            <a:r>
              <a:rPr lang="ko-KR" altLang="en-US" dirty="0" smtClean="0"/>
              <a:t>태그에 </a:t>
            </a:r>
            <a:r>
              <a:rPr lang="ko-KR" altLang="en-US" dirty="0"/>
              <a:t>마우스가 </a:t>
            </a:r>
            <a:r>
              <a:rPr lang="ko-KR" altLang="en-US" dirty="0" smtClean="0"/>
              <a:t>올라오면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yellowgreen</a:t>
            </a:r>
            <a:r>
              <a:rPr lang="ko-KR" altLang="en-US" dirty="0"/>
              <a:t>을 배경색으로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내려가면 복귀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501008"/>
            <a:ext cx="6547393" cy="30389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/>
              <p14:cNvContentPartPr/>
              <p14:nvPr/>
            </p14:nvContentPartPr>
            <p14:xfrm>
              <a:off x="2044800" y="2717640"/>
              <a:ext cx="51120" cy="1944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8960" y="2654280"/>
                <a:ext cx="828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/>
              <p14:cNvContentPartPr/>
              <p14:nvPr/>
            </p14:nvContentPartPr>
            <p14:xfrm>
              <a:off x="2057400" y="3308400"/>
              <a:ext cx="57600" cy="36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41560" y="3244680"/>
                <a:ext cx="892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잉크 7"/>
              <p14:cNvContentPartPr/>
              <p14:nvPr/>
            </p14:nvContentPartPr>
            <p14:xfrm>
              <a:off x="2114640" y="6057720"/>
              <a:ext cx="1016280" cy="32400"/>
            </p14:xfrm>
          </p:contentPart>
        </mc:Choice>
        <mc:Fallback>
          <p:pic>
            <p:nvPicPr>
              <p:cNvPr id="8" name="잉크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98800" y="5994360"/>
                <a:ext cx="10479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잉크 8"/>
              <p14:cNvContentPartPr/>
              <p14:nvPr/>
            </p14:nvContentPartPr>
            <p14:xfrm>
              <a:off x="2127240" y="3911760"/>
              <a:ext cx="336960" cy="25560"/>
            </p14:xfrm>
          </p:contentPart>
        </mc:Choice>
        <mc:Fallback>
          <p:pic>
            <p:nvPicPr>
              <p:cNvPr id="9" name="잉크 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11400" y="3848040"/>
                <a:ext cx="3686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잉크 9"/>
              <p14:cNvContentPartPr/>
              <p14:nvPr/>
            </p14:nvContentPartPr>
            <p14:xfrm>
              <a:off x="2127240" y="4451400"/>
              <a:ext cx="381240" cy="38520"/>
            </p14:xfrm>
          </p:contentPart>
        </mc:Choice>
        <mc:Fallback>
          <p:pic>
            <p:nvPicPr>
              <p:cNvPr id="10" name="잉크 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11400" y="4387680"/>
                <a:ext cx="41292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잉크 10"/>
              <p14:cNvContentPartPr/>
              <p14:nvPr/>
            </p14:nvContentPartPr>
            <p14:xfrm>
              <a:off x="2114640" y="4248000"/>
              <a:ext cx="552600" cy="6840"/>
            </p14:xfrm>
          </p:contentPart>
        </mc:Choice>
        <mc:Fallback>
          <p:pic>
            <p:nvPicPr>
              <p:cNvPr id="11" name="잉크 1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98800" y="4184640"/>
                <a:ext cx="5842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잉크 11"/>
              <p14:cNvContentPartPr/>
              <p14:nvPr/>
            </p14:nvContentPartPr>
            <p14:xfrm>
              <a:off x="2139840" y="4788000"/>
              <a:ext cx="311760" cy="6480"/>
            </p14:xfrm>
          </p:contentPart>
        </mc:Choice>
        <mc:Fallback>
          <p:pic>
            <p:nvPicPr>
              <p:cNvPr id="12" name="잉크 1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24000" y="4724280"/>
                <a:ext cx="3434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" name="잉크 12"/>
              <p14:cNvContentPartPr/>
              <p14:nvPr/>
            </p14:nvContentPartPr>
            <p14:xfrm>
              <a:off x="2101680" y="5067360"/>
              <a:ext cx="540360" cy="25560"/>
            </p14:xfrm>
          </p:contentPart>
        </mc:Choice>
        <mc:Fallback>
          <p:pic>
            <p:nvPicPr>
              <p:cNvPr id="13" name="잉크 1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85840" y="5003640"/>
                <a:ext cx="572040" cy="15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977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:</a:t>
            </a:r>
            <a:r>
              <a:rPr lang="en-US" altLang="ko-KR" dirty="0" err="1" smtClean="0"/>
              <a:t>firstletter</a:t>
            </a:r>
            <a:r>
              <a:rPr lang="ko-KR" altLang="en-US" dirty="0" smtClean="0"/>
              <a:t>와 </a:t>
            </a:r>
            <a:r>
              <a:rPr lang="en-US" altLang="ko-KR" dirty="0"/>
              <a:t>:</a:t>
            </a:r>
            <a:r>
              <a:rPr lang="en-US" altLang="ko-KR" dirty="0" smtClean="0"/>
              <a:t>hover</a:t>
            </a:r>
            <a:r>
              <a:rPr lang="ko-KR" altLang="en-US" dirty="0" smtClean="0"/>
              <a:t>의 사용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00808"/>
            <a:ext cx="8718233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7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4-9 </a:t>
            </a:r>
            <a:r>
              <a:rPr lang="ko-KR" altLang="en-US" dirty="0" err="1"/>
              <a:t>셀렉터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1707" y="1412776"/>
            <a:ext cx="3744416" cy="5339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만들기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&lt;style&gt;</a:t>
            </a:r>
          </a:p>
          <a:p>
            <a:pPr defTabSz="180000"/>
            <a:r>
              <a:rPr lang="en-US" altLang="ko-KR" sz="1100" b="1" dirty="0"/>
              <a:t>h3,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li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 </a:t>
            </a:r>
            <a:r>
              <a:rPr lang="en-US" altLang="ko-KR" sz="1100" dirty="0"/>
              <a:t>/* </a:t>
            </a:r>
            <a:r>
              <a:rPr lang="ko-KR" altLang="en-US" sz="1100" dirty="0"/>
              <a:t>태그 이름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brown;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div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&gt;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div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&gt;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strong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</a:t>
            </a:r>
            <a:r>
              <a:rPr lang="en-US" altLang="ko-KR" sz="1100" dirty="0"/>
              <a:t> /* </a:t>
            </a:r>
            <a:r>
              <a:rPr lang="ko-KR" altLang="en-US" sz="1100" dirty="0"/>
              <a:t>자식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yellow;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  <a:p>
            <a:pPr defTabSz="180000"/>
            <a:r>
              <a:rPr lang="en-US" altLang="ko-KR" sz="1100" b="1" dirty="0" err="1"/>
              <a:t>ul</a:t>
            </a:r>
            <a:r>
              <a:rPr lang="en-US" altLang="ko-KR" sz="1100" b="1" dirty="0"/>
              <a:t> strong { </a:t>
            </a:r>
            <a:r>
              <a:rPr lang="en-US" altLang="ko-KR" sz="1100" dirty="0"/>
              <a:t>/* </a:t>
            </a:r>
            <a:r>
              <a:rPr lang="ko-KR" altLang="en-US" sz="1100" dirty="0"/>
              <a:t>자손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dodgerblue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.warning </a:t>
            </a:r>
            <a:r>
              <a:rPr lang="en-US" altLang="ko-KR" sz="1100" dirty="0"/>
              <a:t>{ /* class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red;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 err="1"/>
              <a:t>body.main</a:t>
            </a:r>
            <a:r>
              <a:rPr lang="en-US" altLang="ko-KR" sz="1100" b="1" dirty="0"/>
              <a:t> { </a:t>
            </a:r>
            <a:r>
              <a:rPr lang="en-US" altLang="ko-KR" sz="1100" dirty="0"/>
              <a:t>/* class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aliceblue</a:t>
            </a:r>
            <a:r>
              <a:rPr lang="en-US" altLang="ko-KR" sz="1100" dirty="0"/>
              <a:t>; 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#list </a:t>
            </a:r>
            <a:r>
              <a:rPr lang="en-US" altLang="ko-KR" sz="1100" dirty="0"/>
              <a:t>{ /* id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mistyrose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#list span{ </a:t>
            </a:r>
            <a:r>
              <a:rPr lang="en-US" altLang="ko-KR" sz="1100" dirty="0"/>
              <a:t>/* </a:t>
            </a:r>
            <a:r>
              <a:rPr lang="ko-KR" altLang="en-US" sz="1100" dirty="0"/>
              <a:t>자손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forestgreen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h3:first-letter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 </a:t>
            </a:r>
            <a:r>
              <a:rPr lang="en-US" altLang="ko-KR" sz="1100" dirty="0"/>
              <a:t>/* </a:t>
            </a:r>
            <a:r>
              <a:rPr lang="ko-KR" altLang="en-US" sz="1100" dirty="0"/>
              <a:t>가상 클래스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red;</a:t>
            </a:r>
          </a:p>
          <a:p>
            <a:pPr defTabSz="180000"/>
            <a:r>
              <a:rPr lang="en-US" altLang="ko-KR" sz="1100" dirty="0"/>
              <a:t>} </a:t>
            </a:r>
          </a:p>
          <a:p>
            <a:pPr defTabSz="180000"/>
            <a:r>
              <a:rPr lang="en-US" altLang="ko-KR" sz="1100" b="1" dirty="0" err="1"/>
              <a:t>li:hover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</a:t>
            </a:r>
            <a:r>
              <a:rPr lang="en-US" altLang="ko-KR" sz="1100" dirty="0"/>
              <a:t> /* </a:t>
            </a:r>
            <a:r>
              <a:rPr lang="ko-KR" altLang="en-US" sz="1100" dirty="0"/>
              <a:t>가상 클래스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yellowgreen</a:t>
            </a:r>
            <a:r>
              <a:rPr lang="en-US" altLang="ko-KR" sz="1100" dirty="0" smtClean="0"/>
              <a:t>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8" name="직사각형 7"/>
          <p:cNvSpPr/>
          <p:nvPr/>
        </p:nvSpPr>
        <p:spPr>
          <a:xfrm>
            <a:off x="4424238" y="1412776"/>
            <a:ext cx="4572000" cy="2631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&lt;/style&gt;&lt;/head&gt;</a:t>
            </a:r>
          </a:p>
          <a:p>
            <a:pPr defTabSz="180000"/>
            <a:r>
              <a:rPr lang="en-US" altLang="ko-KR" sz="1100" dirty="0" smtClean="0"/>
              <a:t>&lt;</a:t>
            </a:r>
            <a:r>
              <a:rPr lang="en-US" altLang="ko-KR" sz="1100" dirty="0"/>
              <a:t>body class="main"&gt;</a:t>
            </a:r>
          </a:p>
          <a:p>
            <a:pPr defTabSz="180000"/>
            <a:r>
              <a:rPr lang="en-US" altLang="ko-KR" sz="1100" dirty="0"/>
              <a:t>&lt;h3&gt;Web Programming&lt;/h3&gt;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&lt;div&gt; </a:t>
            </a:r>
          </a:p>
          <a:p>
            <a:pPr defTabSz="180000"/>
            <a:r>
              <a:rPr lang="en-US" altLang="ko-KR" sz="1100" dirty="0"/>
              <a:t>	&lt;div&gt;2</a:t>
            </a:r>
            <a:r>
              <a:rPr lang="ko-KR" altLang="en-US" sz="1100" dirty="0"/>
              <a:t>학기 </a:t>
            </a:r>
            <a:r>
              <a:rPr lang="en-US" altLang="ko-KR" sz="1100" dirty="0"/>
              <a:t>&lt;strong&gt;</a:t>
            </a:r>
            <a:r>
              <a:rPr lang="ko-KR" altLang="en-US" sz="1100" dirty="0"/>
              <a:t>학습 내용</a:t>
            </a:r>
            <a:r>
              <a:rPr lang="en-US" altLang="ko-KR" sz="1100" dirty="0"/>
              <a:t>&lt;/strong&gt;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.&lt;/div&gt;</a:t>
            </a:r>
          </a:p>
          <a:p>
            <a:pPr defTabSz="180000"/>
            <a:r>
              <a:rPr lang="en-US" altLang="ko-KR" sz="1100" dirty="0"/>
              <a:t>	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 id="list"&gt;</a:t>
            </a:r>
          </a:p>
          <a:p>
            <a:pPr defTabSz="180000"/>
            <a:r>
              <a:rPr lang="en-US" altLang="ko-KR" sz="1100" dirty="0"/>
              <a:t>		&lt;li&gt;&lt;span&gt;HTML5&lt;/span&gt;&lt;/li&gt;</a:t>
            </a:r>
          </a:p>
          <a:p>
            <a:pPr defTabSz="180000"/>
            <a:r>
              <a:rPr lang="en-US" altLang="ko-KR" sz="1100" dirty="0"/>
              <a:t>		&lt;li&gt;&lt;strong&gt;CSS&lt;/strong&gt;&lt;/li&gt;</a:t>
            </a:r>
          </a:p>
          <a:p>
            <a:pPr defTabSz="180000"/>
            <a:r>
              <a:rPr lang="en-US" altLang="ko-KR" sz="1100" dirty="0"/>
              <a:t>		&lt;li&gt;JAVASCRIPT&lt;/li&gt;</a:t>
            </a:r>
          </a:p>
          <a:p>
            <a:pPr defTabSz="180000"/>
            <a:r>
              <a:rPr lang="en-US" altLang="ko-KR" sz="1100" dirty="0"/>
              <a:t>	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	&lt;div class="warning"&gt;60</a:t>
            </a:r>
            <a:r>
              <a:rPr lang="ko-KR" altLang="en-US" sz="1100" dirty="0"/>
              <a:t>점 이하는 </a:t>
            </a:r>
            <a:r>
              <a:rPr lang="en-US" altLang="ko-KR" sz="1100" dirty="0"/>
              <a:t>F&lt;/div&gt;</a:t>
            </a:r>
          </a:p>
          <a:p>
            <a:pPr defTabSz="180000"/>
            <a:r>
              <a:rPr lang="en-US" altLang="ko-KR" sz="1100" dirty="0"/>
              <a:t>&lt;/div&gt;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grpSp>
        <p:nvGrpSpPr>
          <p:cNvPr id="3" name="그룹 2"/>
          <p:cNvGrpSpPr/>
          <p:nvPr/>
        </p:nvGrpSpPr>
        <p:grpSpPr>
          <a:xfrm>
            <a:off x="5429212" y="3590357"/>
            <a:ext cx="2331503" cy="2895972"/>
            <a:chOff x="5201224" y="3501008"/>
            <a:chExt cx="2331503" cy="289597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1224" y="3501008"/>
              <a:ext cx="2331503" cy="289597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5145" y="5515785"/>
              <a:ext cx="195124" cy="290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94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CSS3</a:t>
            </a:r>
            <a:r>
              <a:rPr lang="ko-KR" altLang="en-US" smtClean="0"/>
              <a:t>에서 색 표현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960440"/>
          </a:xfrm>
        </p:spPr>
        <p:txBody>
          <a:bodyPr>
            <a:normAutofit lnSpcReduction="10000"/>
          </a:bodyPr>
          <a:lstStyle/>
          <a:p>
            <a:r>
              <a:rPr lang="en-US" altLang="ko-KR" sz="2000" dirty="0" smtClean="0"/>
              <a:t>3 </a:t>
            </a:r>
            <a:r>
              <a:rPr lang="ko-KR" altLang="en-US" sz="2000" dirty="0" smtClean="0"/>
              <a:t>가지 방법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16</a:t>
            </a:r>
            <a:r>
              <a:rPr lang="ko-KR" altLang="en-US" sz="1800" dirty="0" smtClean="0"/>
              <a:t>진수 코드로 표현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en-US" altLang="ko-KR" sz="1800" dirty="0" smtClean="0"/>
              <a:t>10</a:t>
            </a:r>
            <a:r>
              <a:rPr lang="ko-KR" altLang="en-US" sz="1800" dirty="0" smtClean="0"/>
              <a:t>진수 코드와 </a:t>
            </a:r>
            <a:r>
              <a:rPr lang="en-US" altLang="ko-KR" sz="1800" dirty="0" smtClean="0"/>
              <a:t>RGB()</a:t>
            </a:r>
            <a:r>
              <a:rPr lang="ko-KR" altLang="en-US" sz="1800" dirty="0" smtClean="0"/>
              <a:t>로 표현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색 이름으로 표현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CSS3 </a:t>
            </a:r>
            <a:r>
              <a:rPr lang="ko-KR" altLang="en-US" sz="1600" dirty="0" smtClean="0"/>
              <a:t>표준에서는 </a:t>
            </a:r>
            <a:r>
              <a:rPr lang="en-US" altLang="ko-KR" sz="1600" dirty="0" smtClean="0"/>
              <a:t>140</a:t>
            </a:r>
            <a:r>
              <a:rPr lang="ko-KR" altLang="en-US" sz="1600" dirty="0" smtClean="0"/>
              <a:t>개 색의 이름을 정하고 있음</a:t>
            </a:r>
            <a:endParaRPr lang="en-US" altLang="ko-KR" sz="1600" dirty="0" smtClean="0"/>
          </a:p>
          <a:p>
            <a:r>
              <a:rPr lang="ko-KR" altLang="en-US" sz="2000" dirty="0" smtClean="0"/>
              <a:t>사례</a:t>
            </a:r>
          </a:p>
          <a:p>
            <a:pPr lvl="2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44685" y="5338128"/>
            <a:ext cx="65116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 smtClean="0">
                <a:cs typeface="Times New Roman" panose="02020603050405020304" pitchFamily="18" charset="0"/>
              </a:rPr>
              <a:t>div </a:t>
            </a:r>
            <a:r>
              <a:rPr lang="en-US" altLang="ko-KR" sz="1600" dirty="0">
                <a:cs typeface="Times New Roman" panose="02020603050405020304" pitchFamily="18" charset="0"/>
              </a:rPr>
              <a:t>{ </a:t>
            </a:r>
            <a:r>
              <a:rPr lang="en-US" altLang="ko-KR" sz="1600" dirty="0" smtClean="0">
                <a:solidFill>
                  <a:srgbClr val="CC00CC"/>
                </a:solidFill>
                <a:cs typeface="Times New Roman" panose="02020603050405020304" pitchFamily="18" charset="0"/>
              </a:rPr>
              <a:t>color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: </a:t>
            </a:r>
            <a:r>
              <a:rPr lang="en-US" altLang="ko-KR" sz="1600" dirty="0">
                <a:solidFill>
                  <a:srgbClr val="00B0F0"/>
                </a:solidFill>
              </a:rPr>
              <a:t>#</a:t>
            </a:r>
            <a:r>
              <a:rPr lang="en-US" altLang="ko-KR" sz="1600" dirty="0" smtClean="0">
                <a:solidFill>
                  <a:srgbClr val="00B0F0"/>
                </a:solidFill>
              </a:rPr>
              <a:t>8A2BE2</a:t>
            </a:r>
            <a:r>
              <a:rPr lang="en-US" altLang="ko-KR" sz="1600" dirty="0">
                <a:cs typeface="Times New Roman" panose="02020603050405020304" pitchFamily="18" charset="0"/>
              </a:rPr>
              <a:t>; } 	  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의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16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진수 코드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600" dirty="0" smtClean="0">
                <a:cs typeface="Times New Roman" panose="02020603050405020304" pitchFamily="18" charset="0"/>
              </a:rPr>
              <a:t>div </a:t>
            </a:r>
            <a:r>
              <a:rPr lang="en-US" altLang="ko-KR" sz="1600" dirty="0">
                <a:cs typeface="Times New Roman" panose="02020603050405020304" pitchFamily="18" charset="0"/>
              </a:rPr>
              <a:t>{</a:t>
            </a:r>
            <a:r>
              <a:rPr lang="en-US" altLang="ko-KR" sz="1600" dirty="0">
                <a:solidFill>
                  <a:srgbClr val="6699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solidFill>
                  <a:srgbClr val="CC00CC"/>
                </a:solidFill>
                <a:cs typeface="Times New Roman" panose="02020603050405020304" pitchFamily="18" charset="0"/>
              </a:rPr>
              <a:t>color</a:t>
            </a:r>
            <a:r>
              <a:rPr lang="en-US" altLang="ko-KR" sz="1600" dirty="0" smtClean="0">
                <a:solidFill>
                  <a:srgbClr val="6699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: </a:t>
            </a:r>
            <a:r>
              <a:rPr lang="en-US" altLang="ko-KR" sz="1600" dirty="0" err="1">
                <a:solidFill>
                  <a:srgbClr val="00B0F0"/>
                </a:solidFill>
              </a:rPr>
              <a:t>rgb</a:t>
            </a:r>
            <a:r>
              <a:rPr lang="en-US" altLang="ko-KR" sz="1600" dirty="0">
                <a:solidFill>
                  <a:srgbClr val="00B0F0"/>
                </a:solidFill>
              </a:rPr>
              <a:t>(138, 43, 226</a:t>
            </a:r>
            <a:r>
              <a:rPr lang="en-US" altLang="ko-KR" sz="1600" dirty="0" smtClean="0">
                <a:solidFill>
                  <a:srgbClr val="00B0F0"/>
                </a:solidFill>
              </a:rPr>
              <a:t>)</a:t>
            </a:r>
            <a:r>
              <a:rPr lang="en-US" altLang="ko-KR" sz="1600" dirty="0" smtClean="0"/>
              <a:t>; }</a:t>
            </a:r>
            <a:r>
              <a:rPr lang="en-US" altLang="ko-KR" sz="1600" dirty="0" smtClean="0">
                <a:solidFill>
                  <a:srgbClr val="00B0F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 smtClean="0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의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10</a:t>
            </a:r>
            <a:r>
              <a:rPr lang="ko-KR" altLang="en-US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진수 색 코드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600" dirty="0">
                <a:cs typeface="Times New Roman" panose="02020603050405020304" pitchFamily="18" charset="0"/>
              </a:rPr>
              <a:t>div { </a:t>
            </a:r>
            <a:r>
              <a:rPr lang="en-US" altLang="ko-KR" sz="1600" dirty="0">
                <a:solidFill>
                  <a:srgbClr val="CC00CC"/>
                </a:solidFill>
                <a:cs typeface="Times New Roman" panose="02020603050405020304" pitchFamily="18" charset="0"/>
              </a:rPr>
              <a:t>color </a:t>
            </a:r>
            <a:r>
              <a:rPr lang="en-US" altLang="ko-KR" sz="1600" dirty="0">
                <a:cs typeface="Times New Roman" panose="02020603050405020304" pitchFamily="18" charset="0"/>
              </a:rPr>
              <a:t>: </a:t>
            </a:r>
            <a:r>
              <a:rPr lang="en-US" altLang="ko-KR" sz="1600" dirty="0" err="1">
                <a:solidFill>
                  <a:srgbClr val="00B0F0"/>
                </a:solidFill>
                <a:cs typeface="Times New Roman" panose="02020603050405020304" pitchFamily="18" charset="0"/>
              </a:rPr>
              <a:t>blueviolet</a:t>
            </a:r>
            <a:r>
              <a:rPr lang="en-US" altLang="ko-KR" sz="1600" dirty="0">
                <a:cs typeface="Times New Roman" panose="02020603050405020304" pitchFamily="18" charset="0"/>
              </a:rPr>
              <a:t>;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}</a:t>
            </a:r>
            <a:r>
              <a:rPr lang="en-US" altLang="ko-KR" sz="1600" dirty="0">
                <a:cs typeface="Times New Roman" panose="02020603050405020304" pitchFamily="18" charset="0"/>
              </a:rPr>
              <a:t>	  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 smtClean="0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색 이름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25212" y="2048012"/>
            <a:ext cx="5346733" cy="821360"/>
            <a:chOff x="1638954" y="1704852"/>
            <a:chExt cx="5346733" cy="821360"/>
          </a:xfrm>
        </p:grpSpPr>
        <p:sp>
          <p:nvSpPr>
            <p:cNvPr id="50" name="Rectangle 6"/>
            <p:cNvSpPr>
              <a:spLocks noChangeArrowheads="1"/>
            </p:cNvSpPr>
            <p:nvPr/>
          </p:nvSpPr>
          <p:spPr bwMode="auto">
            <a:xfrm>
              <a:off x="1638954" y="1879902"/>
              <a:ext cx="1541494" cy="64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/>
              <a:r>
                <a:rPr lang="en-US" altLang="ko-KR" sz="2400" b="1" spc="200" dirty="0" smtClean="0">
                  <a:solidFill>
                    <a:srgbClr val="0070C0"/>
                  </a:solidFill>
                  <a:latin typeface="Times New Roman" pitchFamily="18" charset="0"/>
                </a:rPr>
                <a:t># </a:t>
              </a:r>
              <a:r>
                <a:rPr lang="en-US" altLang="ko-KR" sz="2400" spc="200" dirty="0" smtClean="0">
                  <a:solidFill>
                    <a:srgbClr val="0070C0"/>
                  </a:solidFill>
                </a:rPr>
                <a:t>8A2BE2</a:t>
              </a:r>
              <a:endParaRPr lang="en-US" altLang="ko-KR" sz="2400" spc="200" dirty="0">
                <a:solidFill>
                  <a:srgbClr val="0070C0"/>
                </a:solidFill>
              </a:endParaRPr>
            </a:p>
          </p:txBody>
        </p:sp>
        <p:sp>
          <p:nvSpPr>
            <p:cNvPr id="51" name="Text Box 9"/>
            <p:cNvSpPr txBox="1">
              <a:spLocks noChangeArrowheads="1"/>
            </p:cNvSpPr>
            <p:nvPr/>
          </p:nvSpPr>
          <p:spPr bwMode="auto">
            <a:xfrm>
              <a:off x="2334149" y="1704852"/>
              <a:ext cx="5180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00B050"/>
                  </a:solidFill>
                  <a:latin typeface="+mj-lt"/>
                </a:rPr>
                <a:t>green</a:t>
              </a:r>
            </a:p>
          </p:txBody>
        </p:sp>
        <p:sp>
          <p:nvSpPr>
            <p:cNvPr id="52" name="Text Box 9"/>
            <p:cNvSpPr txBox="1">
              <a:spLocks noChangeArrowheads="1"/>
            </p:cNvSpPr>
            <p:nvPr/>
          </p:nvSpPr>
          <p:spPr bwMode="auto">
            <a:xfrm>
              <a:off x="2010022" y="1708895"/>
              <a:ext cx="3754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FF0000"/>
                  </a:solidFill>
                  <a:latin typeface="+mj-lt"/>
                </a:rPr>
                <a:t>red</a:t>
              </a:r>
            </a:p>
          </p:txBody>
        </p:sp>
        <p:sp>
          <p:nvSpPr>
            <p:cNvPr id="53" name="Text Box 9"/>
            <p:cNvSpPr txBox="1">
              <a:spLocks noChangeArrowheads="1"/>
            </p:cNvSpPr>
            <p:nvPr/>
          </p:nvSpPr>
          <p:spPr bwMode="auto">
            <a:xfrm>
              <a:off x="2791199" y="1708896"/>
              <a:ext cx="43633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00B0F0"/>
                  </a:solidFill>
                  <a:latin typeface="+mj-lt"/>
                </a:rPr>
                <a:t>blue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25447" y="1715811"/>
              <a:ext cx="216024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000" dirty="0" smtClean="0"/>
                <a:t>빨간색</a:t>
              </a:r>
              <a:r>
                <a:rPr lang="en-US" altLang="ko-KR" sz="1000" dirty="0"/>
                <a:t>(</a:t>
              </a:r>
              <a:r>
                <a:rPr lang="en-US" altLang="ko-KR" sz="1000" dirty="0" smtClean="0"/>
                <a:t>r) </a:t>
              </a:r>
              <a:r>
                <a:rPr lang="ko-KR" altLang="en-US" sz="1000" dirty="0" smtClean="0"/>
                <a:t>성분 </a:t>
              </a:r>
              <a:r>
                <a:rPr lang="en-US" altLang="ko-KR" sz="1000" dirty="0" smtClean="0"/>
                <a:t>0x8A(138),</a:t>
              </a:r>
            </a:p>
            <a:p>
              <a:pPr fontAlgn="base"/>
              <a:r>
                <a:rPr lang="ko-KR" altLang="en-US" sz="1000" dirty="0" smtClean="0"/>
                <a:t>초록색</a:t>
              </a:r>
              <a:r>
                <a:rPr lang="en-US" altLang="ko-KR" sz="1000" dirty="0" smtClean="0"/>
                <a:t>(g)</a:t>
              </a:r>
              <a:r>
                <a:rPr lang="ko-KR" altLang="en-US" sz="1000" dirty="0" smtClean="0"/>
                <a:t> 성분 </a:t>
              </a:r>
              <a:r>
                <a:rPr lang="en-US" altLang="ko-KR" sz="1000" dirty="0" smtClean="0"/>
                <a:t>0x2B(43),</a:t>
              </a:r>
            </a:p>
            <a:p>
              <a:pPr fontAlgn="base"/>
              <a:r>
                <a:rPr lang="ko-KR" altLang="en-US" sz="1000" dirty="0" smtClean="0"/>
                <a:t>파란색</a:t>
              </a:r>
              <a:r>
                <a:rPr lang="en-US" altLang="ko-KR" sz="1000" dirty="0" smtClean="0"/>
                <a:t>(b) </a:t>
              </a:r>
              <a:r>
                <a:rPr lang="ko-KR" altLang="en-US" sz="1000" dirty="0" smtClean="0"/>
                <a:t>성분 </a:t>
              </a:r>
              <a:r>
                <a:rPr lang="en-US" altLang="ko-KR" sz="1000" dirty="0" smtClean="0"/>
                <a:t>0xE2(226) </a:t>
              </a:r>
              <a:r>
                <a:rPr lang="ko-KR" altLang="en-US" sz="1000" dirty="0" smtClean="0"/>
                <a:t>이</a:t>
              </a:r>
              <a:endParaRPr lang="en-US" altLang="ko-KR" sz="1000" dirty="0" smtClean="0"/>
            </a:p>
            <a:p>
              <a:pPr fontAlgn="base"/>
              <a:r>
                <a:rPr lang="ko-KR" altLang="en-US" sz="1000" dirty="0" smtClean="0"/>
                <a:t>혼합된 보라색</a:t>
              </a:r>
              <a:r>
                <a:rPr lang="en-US" altLang="ko-KR" sz="1000" dirty="0" smtClean="0"/>
                <a:t>(</a:t>
              </a:r>
              <a:r>
                <a:rPr lang="en-US" altLang="ko-KR" sz="1000" dirty="0" err="1" smtClean="0"/>
                <a:t>blueviolet</a:t>
              </a:r>
              <a:r>
                <a:rPr lang="en-US" altLang="ko-KR" sz="1000" dirty="0"/>
                <a:t>)</a:t>
              </a:r>
            </a:p>
          </p:txBody>
        </p:sp>
        <p:sp>
          <p:nvSpPr>
            <p:cNvPr id="56" name="오른쪽 대괄호 55"/>
            <p:cNvSpPr/>
            <p:nvPr/>
          </p:nvSpPr>
          <p:spPr>
            <a:xfrm rot="16200000">
              <a:off x="2173583" y="1828579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오른쪽 대괄호 56"/>
            <p:cNvSpPr/>
            <p:nvPr/>
          </p:nvSpPr>
          <p:spPr>
            <a:xfrm rot="16200000">
              <a:off x="2561084" y="1828580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오른쪽 대괄호 57"/>
            <p:cNvSpPr/>
            <p:nvPr/>
          </p:nvSpPr>
          <p:spPr>
            <a:xfrm rot="16200000">
              <a:off x="2965671" y="1828580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9" name="직선 화살표 연결선 58"/>
            <p:cNvCxnSpPr/>
            <p:nvPr/>
          </p:nvCxnSpPr>
          <p:spPr>
            <a:xfrm>
              <a:off x="3299544" y="2203057"/>
              <a:ext cx="43204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3" name="_x190573304" descr="EMB000022d08c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605" y="2043656"/>
              <a:ext cx="479425" cy="30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1444685" y="3292047"/>
            <a:ext cx="5439929" cy="707886"/>
            <a:chOff x="1304096" y="2681408"/>
            <a:chExt cx="5439929" cy="707886"/>
          </a:xfrm>
        </p:grpSpPr>
        <p:sp>
          <p:nvSpPr>
            <p:cNvPr id="30" name="직사각형 29"/>
            <p:cNvSpPr/>
            <p:nvPr/>
          </p:nvSpPr>
          <p:spPr>
            <a:xfrm>
              <a:off x="1304096" y="2951531"/>
              <a:ext cx="23033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 err="1" smtClean="0">
                  <a:solidFill>
                    <a:srgbClr val="0070C0"/>
                  </a:solidFill>
                  <a:cs typeface="Times New Roman" panose="02020603050405020304" pitchFamily="18" charset="0"/>
                </a:rPr>
                <a:t>rgb</a:t>
              </a:r>
              <a:r>
                <a:rPr lang="en-US" altLang="ko-KR" sz="2000" dirty="0" smtClean="0">
                  <a:solidFill>
                    <a:srgbClr val="0070C0"/>
                  </a:solidFill>
                  <a:cs typeface="Times New Roman" panose="02020603050405020304" pitchFamily="18" charset="0"/>
                </a:rPr>
                <a:t>(138, 43, 226) </a:t>
              </a:r>
              <a:endParaRPr lang="ko-KR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45" name="Text Box 9"/>
            <p:cNvSpPr txBox="1">
              <a:spLocks noChangeArrowheads="1"/>
            </p:cNvSpPr>
            <p:nvPr/>
          </p:nvSpPr>
          <p:spPr bwMode="auto">
            <a:xfrm>
              <a:off x="2304566" y="2681408"/>
              <a:ext cx="5180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00B050"/>
                  </a:solidFill>
                  <a:latin typeface="+mj-lt"/>
                </a:rPr>
                <a:t>green</a:t>
              </a:r>
            </a:p>
          </p:txBody>
        </p:sp>
        <p:sp>
          <p:nvSpPr>
            <p:cNvPr id="46" name="Text Box 9"/>
            <p:cNvSpPr txBox="1">
              <a:spLocks noChangeArrowheads="1"/>
            </p:cNvSpPr>
            <p:nvPr/>
          </p:nvSpPr>
          <p:spPr bwMode="auto">
            <a:xfrm>
              <a:off x="1879442" y="2685451"/>
              <a:ext cx="3754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FF0000"/>
                  </a:solidFill>
                  <a:latin typeface="+mj-lt"/>
                </a:rPr>
                <a:t>red</a:t>
              </a:r>
            </a:p>
          </p:txBody>
        </p:sp>
        <p:sp>
          <p:nvSpPr>
            <p:cNvPr id="47" name="Text Box 9"/>
            <p:cNvSpPr txBox="1">
              <a:spLocks noChangeArrowheads="1"/>
            </p:cNvSpPr>
            <p:nvPr/>
          </p:nvSpPr>
          <p:spPr bwMode="auto">
            <a:xfrm>
              <a:off x="2876643" y="2685452"/>
              <a:ext cx="43633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00B0F0"/>
                  </a:solidFill>
                  <a:latin typeface="+mj-lt"/>
                </a:rPr>
                <a:t>blue</a:t>
              </a:r>
            </a:p>
          </p:txBody>
        </p:sp>
        <p:sp>
          <p:nvSpPr>
            <p:cNvPr id="48" name="오른쪽 대괄호 47"/>
            <p:cNvSpPr/>
            <p:nvPr/>
          </p:nvSpPr>
          <p:spPr>
            <a:xfrm rot="16200000">
              <a:off x="2043003" y="2805135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오른쪽 대괄호 48"/>
            <p:cNvSpPr/>
            <p:nvPr/>
          </p:nvSpPr>
          <p:spPr>
            <a:xfrm rot="16200000">
              <a:off x="2531501" y="2805136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오른쪽 대괄호 60"/>
            <p:cNvSpPr/>
            <p:nvPr/>
          </p:nvSpPr>
          <p:spPr>
            <a:xfrm rot="16200000">
              <a:off x="3051115" y="2805136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화살표 연결선 61"/>
            <p:cNvCxnSpPr/>
            <p:nvPr/>
          </p:nvCxnSpPr>
          <p:spPr>
            <a:xfrm>
              <a:off x="3601012" y="3156353"/>
              <a:ext cx="43204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_x190573304" descr="EMB000022d08c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092" y="2996952"/>
              <a:ext cx="479425" cy="30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직사각형 63"/>
            <p:cNvSpPr/>
            <p:nvPr/>
          </p:nvSpPr>
          <p:spPr>
            <a:xfrm>
              <a:off x="5015833" y="2681408"/>
              <a:ext cx="172819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000" dirty="0" smtClean="0"/>
                <a:t>빨간색</a:t>
              </a:r>
              <a:r>
                <a:rPr lang="en-US" altLang="ko-KR" sz="1000" dirty="0"/>
                <a:t>(</a:t>
              </a:r>
              <a:r>
                <a:rPr lang="en-US" altLang="ko-KR" sz="1000" dirty="0" smtClean="0"/>
                <a:t>r) </a:t>
              </a:r>
              <a:r>
                <a:rPr lang="ko-KR" altLang="en-US" sz="1000" dirty="0" smtClean="0"/>
                <a:t>성분 </a:t>
              </a:r>
              <a:r>
                <a:rPr lang="en-US" altLang="ko-KR" sz="1000" dirty="0" smtClean="0"/>
                <a:t>138,</a:t>
              </a:r>
            </a:p>
            <a:p>
              <a:pPr fontAlgn="base"/>
              <a:r>
                <a:rPr lang="ko-KR" altLang="en-US" sz="1000" dirty="0" smtClean="0"/>
                <a:t>초록색</a:t>
              </a:r>
              <a:r>
                <a:rPr lang="en-US" altLang="ko-KR" sz="1000" dirty="0" smtClean="0"/>
                <a:t>(g)</a:t>
              </a:r>
              <a:r>
                <a:rPr lang="ko-KR" altLang="en-US" sz="1000" dirty="0" smtClean="0"/>
                <a:t> 성분 </a:t>
              </a:r>
              <a:r>
                <a:rPr lang="en-US" altLang="ko-KR" sz="1000" dirty="0" smtClean="0"/>
                <a:t>43,</a:t>
              </a:r>
            </a:p>
            <a:p>
              <a:pPr fontAlgn="base"/>
              <a:r>
                <a:rPr lang="ko-KR" altLang="en-US" sz="1000" dirty="0" smtClean="0"/>
                <a:t>파란색</a:t>
              </a:r>
              <a:r>
                <a:rPr lang="en-US" altLang="ko-KR" sz="1000" dirty="0" smtClean="0"/>
                <a:t>(b) </a:t>
              </a:r>
              <a:r>
                <a:rPr lang="ko-KR" altLang="en-US" sz="1000" dirty="0" smtClean="0"/>
                <a:t>성분 </a:t>
              </a:r>
              <a:r>
                <a:rPr lang="en-US" altLang="ko-KR" sz="1000" dirty="0" smtClean="0"/>
                <a:t>226 </a:t>
              </a:r>
              <a:r>
                <a:rPr lang="ko-KR" altLang="en-US" sz="1000" dirty="0" smtClean="0"/>
                <a:t>이</a:t>
              </a:r>
              <a:endParaRPr lang="en-US" altLang="ko-KR" sz="1000" dirty="0" smtClean="0"/>
            </a:p>
            <a:p>
              <a:pPr fontAlgn="base"/>
              <a:r>
                <a:rPr lang="ko-KR" altLang="en-US" sz="1000" dirty="0" smtClean="0"/>
                <a:t>혼합된 보라색</a:t>
              </a:r>
              <a:r>
                <a:rPr lang="en-US" altLang="ko-KR" sz="1000" dirty="0" smtClean="0"/>
                <a:t>(</a:t>
              </a:r>
              <a:r>
                <a:rPr lang="en-US" altLang="ko-KR" sz="1000" dirty="0" err="1" smtClean="0"/>
                <a:t>blueviolet</a:t>
              </a:r>
              <a:r>
                <a:rPr lang="en-US" altLang="ko-KR" sz="10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444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5000" dirty="0" smtClean="0"/>
              <a:t>                                    </a:t>
            </a:r>
            <a:r>
              <a:rPr lang="en-US" altLang="ko-KR" sz="5000" dirty="0" smtClean="0">
                <a:latin typeface="Franklin Gothic Heavy" panose="020B0903020102020204" pitchFamily="34" charset="0"/>
              </a:rPr>
              <a:t> 				</a:t>
            </a:r>
            <a:r>
              <a:rPr lang="en-US" altLang="ko-KR" sz="10000" dirty="0" smtClean="0">
                <a:latin typeface="Arial Black" panose="020B0A04020102020204" pitchFamily="34" charset="0"/>
              </a:rPr>
              <a:t>NAVER</a:t>
            </a:r>
            <a:endParaRPr lang="ko-KR" altLang="en-US" sz="10000" dirty="0">
              <a:latin typeface="Arial Black" panose="020B0A040201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38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CSS3</a:t>
            </a:r>
            <a:r>
              <a:rPr lang="ko-KR" altLang="en-US" dirty="0" smtClean="0"/>
              <a:t>의 표준 색 이름과 코드 중 일부</a:t>
            </a:r>
            <a:r>
              <a:rPr lang="en-US" altLang="ko-KR" dirty="0" smtClean="0"/>
              <a:t>(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140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09" y="2060848"/>
            <a:ext cx="8193295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5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색 관련 프로퍼티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색 관련 </a:t>
            </a:r>
            <a:r>
              <a:rPr lang="en-US" altLang="ko-KR" dirty="0" smtClean="0"/>
              <a:t>CSS3 </a:t>
            </a:r>
            <a:r>
              <a:rPr lang="ko-KR" altLang="en-US" dirty="0" err="1" smtClean="0"/>
              <a:t>프로퍼티들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사례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div&gt; </a:t>
            </a:r>
            <a:r>
              <a:rPr lang="ko-KR" altLang="en-US" dirty="0" smtClean="0"/>
              <a:t>요소의 배경색과 글자 색 지정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172169" y="4186188"/>
            <a:ext cx="7815352" cy="2122557"/>
            <a:chOff x="1172169" y="4186188"/>
            <a:chExt cx="7815352" cy="2122557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646" y="4365922"/>
              <a:ext cx="24288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1195410" y="4447798"/>
              <a:ext cx="5307213" cy="1192173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dirty="0"/>
                <a:t>div {</a:t>
              </a:r>
            </a:p>
            <a:p>
              <a:pPr defTabSz="180000"/>
              <a:r>
                <a:rPr lang="en-US" altLang="ko-KR" sz="1400" dirty="0" smtClean="0"/>
                <a:t>	color </a:t>
              </a:r>
              <a:r>
                <a:rPr lang="en-US" altLang="ko-KR" sz="1400" dirty="0"/>
                <a:t>: </a:t>
              </a:r>
              <a:r>
                <a:rPr lang="en-US" altLang="ko-KR" sz="1400" dirty="0" err="1"/>
                <a:t>blueviolet</a:t>
              </a:r>
              <a:r>
                <a:rPr lang="en-US" altLang="ko-KR" sz="1400" dirty="0"/>
                <a:t>; </a:t>
              </a:r>
              <a:r>
                <a:rPr lang="en-US" altLang="ko-KR" sz="1400" dirty="0" smtClean="0"/>
                <a:t>				/* </a:t>
              </a:r>
              <a:r>
                <a:rPr lang="ko-KR" altLang="en-US" sz="1400" dirty="0" err="1" smtClean="0"/>
                <a:t>글자색</a:t>
              </a:r>
              <a:r>
                <a:rPr lang="ko-KR" altLang="en-US" sz="1400" dirty="0" smtClean="0"/>
                <a:t> </a:t>
              </a:r>
              <a:r>
                <a:rPr lang="en-US" altLang="ko-KR" sz="1400" dirty="0" err="1" smtClean="0"/>
                <a:t>blueviolet</a:t>
              </a:r>
              <a:r>
                <a:rPr lang="en-US" altLang="ko-KR" sz="1400" dirty="0" smtClean="0"/>
                <a:t> */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background-color </a:t>
              </a:r>
              <a:r>
                <a:rPr lang="en-US" altLang="ko-KR" sz="1400" dirty="0"/>
                <a:t>: gold</a:t>
              </a:r>
              <a:r>
                <a:rPr lang="en-US" altLang="ko-KR" sz="1400" dirty="0" smtClean="0"/>
                <a:t>;	/* </a:t>
              </a:r>
              <a:r>
                <a:rPr lang="ko-KR" altLang="en-US" sz="1400" dirty="0" smtClean="0"/>
                <a:t>배경색 </a:t>
              </a:r>
              <a:r>
                <a:rPr lang="en-US" altLang="ko-KR" sz="1400" dirty="0" smtClean="0"/>
                <a:t>gold</a:t>
              </a:r>
              <a:r>
                <a:rPr lang="ko-KR" altLang="en-US" sz="1400" dirty="0" smtClean="0"/>
                <a:t> </a:t>
              </a:r>
              <a:r>
                <a:rPr lang="ko-KR" altLang="en-US" sz="1400" dirty="0"/>
                <a:t>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 smtClean="0"/>
                <a:t>	border-color </a:t>
              </a:r>
              <a:r>
                <a:rPr lang="en-US" altLang="ko-KR" sz="1400" dirty="0"/>
                <a:t>: #6B8E23</a:t>
              </a:r>
              <a:r>
                <a:rPr lang="en-US" altLang="ko-KR" sz="1400" dirty="0" smtClean="0"/>
                <a:t>;		/* </a:t>
              </a:r>
              <a:r>
                <a:rPr lang="ko-KR" altLang="en-US" sz="1400" dirty="0" err="1" smtClean="0"/>
                <a:t>테두리색</a:t>
              </a:r>
              <a:r>
                <a:rPr lang="ko-KR" altLang="en-US" sz="1400" dirty="0" smtClean="0"/>
                <a:t> </a:t>
              </a:r>
              <a:r>
                <a:rPr lang="en-US" altLang="ko-KR" sz="1400" dirty="0" err="1" smtClean="0"/>
                <a:t>olivedrab</a:t>
              </a:r>
              <a:r>
                <a:rPr lang="en-US" altLang="ko-KR" sz="1400" dirty="0" smtClean="0"/>
                <a:t>(#6B8E23) </a:t>
              </a:r>
              <a:r>
                <a:rPr lang="ko-KR" altLang="en-US" sz="1400" dirty="0" smtClean="0"/>
                <a:t>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 smtClean="0"/>
                <a:t>}</a:t>
              </a:r>
              <a:endParaRPr lang="ko-KR" altLang="en-US" sz="14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209698" y="5992039"/>
              <a:ext cx="5292925" cy="31670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fontAlgn="base" latinLnBrk="0"/>
              <a:r>
                <a:rPr lang="en-US" altLang="ko-KR" sz="1400" dirty="0"/>
                <a:t>&lt;div&gt;CSS</a:t>
              </a:r>
              <a:r>
                <a:rPr lang="ko-KR" altLang="en-US" sz="1400" dirty="0"/>
                <a:t>에서 </a:t>
              </a:r>
              <a:r>
                <a:rPr lang="en-US" altLang="ko-KR" sz="1400" dirty="0"/>
                <a:t>r, g, b</a:t>
              </a:r>
              <a:r>
                <a:rPr lang="ko-KR" altLang="en-US" sz="1400" dirty="0"/>
                <a:t>로 구성됩니다</a:t>
              </a:r>
              <a:r>
                <a:rPr lang="en-US" altLang="ko-KR" sz="1400" dirty="0"/>
                <a:t>. &lt;/div&gt;</a:t>
              </a:r>
              <a:endParaRPr lang="ko-KR" alt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72169" y="4186188"/>
              <a:ext cx="9653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2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09698" y="5730429"/>
              <a:ext cx="9557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2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3" name="자유형 2"/>
            <p:cNvSpPr/>
            <p:nvPr/>
          </p:nvSpPr>
          <p:spPr>
            <a:xfrm>
              <a:off x="5639453" y="4854516"/>
              <a:ext cx="1154061" cy="11061"/>
            </a:xfrm>
            <a:custGeom>
              <a:avLst/>
              <a:gdLst>
                <a:gd name="connsiteX0" fmla="*/ 0 w 1154061"/>
                <a:gd name="connsiteY0" fmla="*/ 11061 h 11061"/>
                <a:gd name="connsiteX1" fmla="*/ 1154061 w 1154061"/>
                <a:gd name="connsiteY1" fmla="*/ 0 h 1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4061" h="11061">
                  <a:moveTo>
                    <a:pt x="0" y="11061"/>
                  </a:moveTo>
                  <a:lnTo>
                    <a:pt x="1154061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" name="자유형 4"/>
            <p:cNvSpPr/>
            <p:nvPr/>
          </p:nvSpPr>
          <p:spPr>
            <a:xfrm>
              <a:off x="5281805" y="5009374"/>
              <a:ext cx="1611261" cy="88490"/>
            </a:xfrm>
            <a:custGeom>
              <a:avLst/>
              <a:gdLst>
                <a:gd name="connsiteX0" fmla="*/ 0 w 1611261"/>
                <a:gd name="connsiteY0" fmla="*/ 88490 h 88490"/>
                <a:gd name="connsiteX1" fmla="*/ 1611261 w 1611261"/>
                <a:gd name="connsiteY1" fmla="*/ 0 h 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1261" h="88490">
                  <a:moveTo>
                    <a:pt x="0" y="88490"/>
                  </a:moveTo>
                  <a:lnTo>
                    <a:pt x="1611261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6" name="자유형 5"/>
            <p:cNvSpPr/>
            <p:nvPr/>
          </p:nvSpPr>
          <p:spPr>
            <a:xfrm>
              <a:off x="5606269" y="5260097"/>
              <a:ext cx="1904754" cy="280464"/>
            </a:xfrm>
            <a:custGeom>
              <a:avLst/>
              <a:gdLst>
                <a:gd name="connsiteX0" fmla="*/ 0 w 1957528"/>
                <a:gd name="connsiteY0" fmla="*/ 95864 h 388292"/>
                <a:gd name="connsiteX1" fmla="*/ 1648132 w 1957528"/>
                <a:gd name="connsiteY1" fmla="*/ 387145 h 388292"/>
                <a:gd name="connsiteX2" fmla="*/ 1954162 w 1957528"/>
                <a:gd name="connsiteY2" fmla="*/ 0 h 38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7528" h="388292">
                  <a:moveTo>
                    <a:pt x="0" y="95864"/>
                  </a:moveTo>
                  <a:cubicBezTo>
                    <a:pt x="661219" y="249493"/>
                    <a:pt x="1322438" y="403122"/>
                    <a:pt x="1648132" y="387145"/>
                  </a:cubicBezTo>
                  <a:cubicBezTo>
                    <a:pt x="1973826" y="371168"/>
                    <a:pt x="1963994" y="185584"/>
                    <a:pt x="1954162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890600"/>
            <a:ext cx="7775776" cy="9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7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4–1 HTML </a:t>
            </a:r>
            <a:r>
              <a:rPr lang="ko-KR" altLang="en-US" dirty="0"/>
              <a:t>태그로만 작성한 웹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9600" y="1772816"/>
            <a:ext cx="5180462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스타일 없는 웹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페이지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&lt;h3&gt;CSS </a:t>
            </a:r>
            <a:r>
              <a:rPr lang="ko-KR" altLang="en-US" sz="1200" dirty="0"/>
              <a:t>스타일 맛보기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ko-KR" altLang="en-US" sz="1200" dirty="0"/>
              <a:t>나는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웹 프로그래밍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을 좋아합니다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665" y="1692310"/>
            <a:ext cx="2313806" cy="208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02043" y="1365731"/>
            <a:ext cx="3960440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</a:t>
            </a:r>
            <a:r>
              <a:rPr lang="en-US" altLang="ko-KR" sz="1200" dirty="0" smtClean="0"/>
              <a:t>title&gt;CSS3 </a:t>
            </a:r>
            <a:r>
              <a:rPr lang="ko-KR" altLang="en-US" sz="1200" dirty="0" smtClean="0"/>
              <a:t>색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 smtClean="0"/>
              <a:t>div </a:t>
            </a:r>
            <a:r>
              <a:rPr lang="en-US" altLang="ko-KR" sz="1200" b="1" dirty="0"/>
              <a:t>{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 smtClean="0"/>
              <a:t>	margin-left : 30px</a:t>
            </a:r>
            <a:r>
              <a:rPr lang="en-US" altLang="ko-KR" sz="1200" b="1" dirty="0"/>
              <a:t>;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margin-right : 30px</a:t>
            </a:r>
            <a:r>
              <a:rPr lang="en-US" altLang="ko-KR" sz="1200" b="1" dirty="0"/>
              <a:t>;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margin-bottom : 10px;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color </a:t>
            </a:r>
            <a:r>
              <a:rPr lang="en-US" altLang="ko-KR" sz="1200" b="1" dirty="0"/>
              <a:t>: white</a:t>
            </a:r>
            <a:r>
              <a:rPr lang="en-US" altLang="ko-KR" sz="1200" b="1" dirty="0" smtClean="0"/>
              <a:t>; </a:t>
            </a:r>
            <a:r>
              <a:rPr lang="en-US" altLang="ko-KR" sz="1200" dirty="0" smtClean="0"/>
              <a:t>/* </a:t>
            </a:r>
            <a:r>
              <a:rPr lang="ko-KR" altLang="en-US" sz="1200" dirty="0" smtClean="0"/>
              <a:t>모든 </a:t>
            </a:r>
            <a:r>
              <a:rPr lang="en-US" altLang="ko-KR" sz="1200" dirty="0" smtClean="0"/>
              <a:t>&lt;div&gt; </a:t>
            </a:r>
            <a:r>
              <a:rPr lang="ko-KR" altLang="en-US" sz="1200" dirty="0" smtClean="0"/>
              <a:t>글자 색은 </a:t>
            </a:r>
            <a:r>
              <a:rPr lang="en-US" altLang="ko-KR" sz="1200" dirty="0" smtClean="0"/>
              <a:t>white */</a:t>
            </a:r>
          </a:p>
          <a:p>
            <a:pPr defTabSz="180000"/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h3&gt;CSS3 </a:t>
            </a:r>
            <a:r>
              <a:rPr lang="ko-KR" altLang="en-US" sz="1200" dirty="0" smtClean="0"/>
              <a:t>색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background-color: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deepskyblBue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deepskyblue</a:t>
            </a:r>
            <a:r>
              <a:rPr lang="en-US" altLang="ko-KR" sz="1200" dirty="0"/>
              <a:t>(#00BFFF)&lt;/div&gt;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background-color: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brown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brown</a:t>
            </a:r>
            <a:r>
              <a:rPr lang="en-US" altLang="ko-KR" sz="1200" dirty="0"/>
              <a:t>(#A52A2A)&lt;/div&gt;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background-color: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fuchsi</a:t>
            </a:r>
            <a:r>
              <a:rPr lang="en-US" altLang="ko-KR" sz="1200" dirty="0" err="1" smtClean="0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fuchsia</a:t>
            </a:r>
            <a:r>
              <a:rPr lang="en-US" altLang="ko-KR" sz="1200" dirty="0"/>
              <a:t>(#FF00FF)&lt;/div&gt;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background-color: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darkorange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darkorange</a:t>
            </a:r>
            <a:r>
              <a:rPr lang="en-US" altLang="ko-KR" sz="1200" dirty="0"/>
              <a:t>(#FF8C00)&lt;/div&gt;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smtClean="0"/>
              <a:t>background-color: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#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008B8B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darkcyan</a:t>
            </a:r>
            <a:r>
              <a:rPr lang="en-US" altLang="ko-KR" sz="1200" dirty="0"/>
              <a:t>(#008B8B)&lt;/div&gt;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smtClean="0"/>
              <a:t>background-color: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#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6B8E23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olivedrab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(#6B8E23)&lt;/div&gt;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137" y="2074309"/>
            <a:ext cx="2637091" cy="38029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4–10 </a:t>
            </a:r>
            <a:r>
              <a:rPr lang="ko-KR" altLang="en-US" dirty="0"/>
              <a:t>색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11960" y="6322557"/>
            <a:ext cx="1136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margin-left:30px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19789" y="6335293"/>
            <a:ext cx="1223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margin-right:30px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6650962" y="6263285"/>
            <a:ext cx="392224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043516" y="5543205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660812" y="5543205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6660812" y="3939810"/>
            <a:ext cx="28421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 flipV="1">
            <a:off x="6660812" y="4027720"/>
            <a:ext cx="284215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803490" y="3331940"/>
            <a:ext cx="13837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margin-bottom:10px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802918" y="3523859"/>
            <a:ext cx="0" cy="415951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4436400" y="6254013"/>
            <a:ext cx="392224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828954" y="5533933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446250" y="5533933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사각형 설명선 24"/>
          <p:cNvSpPr/>
          <p:nvPr/>
        </p:nvSpPr>
        <p:spPr>
          <a:xfrm>
            <a:off x="2601618" y="2158715"/>
            <a:ext cx="1394318" cy="158807"/>
          </a:xfrm>
          <a:prstGeom prst="wedgeRoundRectCallout">
            <a:avLst>
              <a:gd name="adj1" fmla="val -62298"/>
              <a:gd name="adj2" fmla="val 1340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좌우 아래 여백 지정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4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텍스트를 꾸미는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 시트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text-decoration </a:t>
            </a:r>
            <a:r>
              <a:rPr lang="ko-KR" altLang="en-US" dirty="0" err="1" smtClean="0"/>
              <a:t>프로퍼티로</a:t>
            </a:r>
            <a:r>
              <a:rPr lang="ko-KR" altLang="en-US" dirty="0" smtClean="0"/>
              <a:t> </a:t>
            </a:r>
            <a:r>
              <a:rPr lang="ko-KR" altLang="en-US" dirty="0"/>
              <a:t>하이퍼링크에 </a:t>
            </a:r>
            <a:r>
              <a:rPr lang="ko-KR" altLang="en-US" dirty="0" smtClean="0"/>
              <a:t>밑줄 제거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77666" y="3691771"/>
            <a:ext cx="741682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=“http://www.naver.com” style=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”text-decoration : none”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네이버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16832"/>
            <a:ext cx="7776864" cy="91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5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076056" y="325711"/>
            <a:ext cx="4017106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&lt;p class="p1"&gt;HTML</a:t>
            </a:r>
            <a:r>
              <a:rPr lang="ko-KR" altLang="en-US" sz="1200" dirty="0"/>
              <a:t>의 태그만으로 기존의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워드 프로세서와 같이 들여쓰기</a:t>
            </a:r>
            <a:r>
              <a:rPr lang="en-US" altLang="ko-KR" sz="1200" dirty="0"/>
              <a:t>, </a:t>
            </a:r>
            <a:r>
              <a:rPr lang="ko-KR" altLang="en-US" sz="1200" dirty="0"/>
              <a:t>정렬</a:t>
            </a:r>
            <a:r>
              <a:rPr lang="en-US" altLang="ko-KR" sz="1200" dirty="0"/>
              <a:t>, </a:t>
            </a:r>
            <a:r>
              <a:rPr lang="ko-KR" altLang="en-US" sz="1200" dirty="0"/>
              <a:t>공백</a:t>
            </a:r>
            <a:r>
              <a:rPr lang="en-US" altLang="ko-KR" sz="1200" dirty="0"/>
              <a:t>,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간격 등과 세밀한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텍스트 제어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를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할 수 없다</a:t>
            </a:r>
            <a:r>
              <a:rPr lang="en-US" altLang="ko-KR" sz="1200" dirty="0"/>
              <a:t>. &lt;/p&gt;</a:t>
            </a:r>
          </a:p>
          <a:p>
            <a:pPr defTabSz="180000"/>
            <a:r>
              <a:rPr lang="en-US" altLang="ko-KR" sz="1200" dirty="0"/>
              <a:t>	&lt;p class="p2"&gt;</a:t>
            </a:r>
            <a:r>
              <a:rPr lang="ko-KR" altLang="en-US" sz="1200" dirty="0"/>
              <a:t>그러나</a:t>
            </a:r>
            <a:r>
              <a:rPr lang="en-US" altLang="ko-KR" sz="1200" dirty="0"/>
              <a:t>,</a:t>
            </a:r>
          </a:p>
          <a:p>
            <a:pPr defTabSz="180000"/>
            <a:r>
              <a:rPr lang="en-US" altLang="ko-KR" sz="1200" dirty="0"/>
              <a:t>		&lt;strong&gt;</a:t>
            </a:r>
            <a:r>
              <a:rPr lang="ko-KR" altLang="en-US" sz="1200" dirty="0"/>
              <a:t>스타일 시트</a:t>
            </a:r>
            <a:r>
              <a:rPr lang="en-US" altLang="ko-KR" sz="1200" dirty="0"/>
              <a:t>&lt;/strong&gt;</a:t>
            </a:r>
            <a:r>
              <a:rPr lang="ko-KR" altLang="en-US" sz="1200" dirty="0"/>
              <a:t>는 이를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 가능하게 한다</a:t>
            </a:r>
            <a:r>
              <a:rPr lang="en-US" altLang="ko-KR" sz="1200" dirty="0"/>
              <a:t>. </a:t>
            </a:r>
            <a:r>
              <a:rPr lang="ko-KR" altLang="en-US" sz="1200" dirty="0"/>
              <a:t>들여쓰기</a:t>
            </a:r>
            <a:r>
              <a:rPr lang="en-US" altLang="ko-KR" sz="1200" dirty="0"/>
              <a:t>, </a:t>
            </a:r>
            <a:r>
              <a:rPr lang="ko-KR" altLang="en-US" sz="1200" dirty="0"/>
              <a:t>정렬에 대해서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알아본다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p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	&lt;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a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href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=</a:t>
            </a:r>
            <a:r>
              <a:rPr lang="en-US" altLang="ko-KR" sz="1200" dirty="0"/>
              <a:t>"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http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://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www.naver.com</a:t>
            </a:r>
            <a:r>
              <a:rPr lang="en-US" altLang="ko-KR" sz="1200" dirty="0"/>
              <a:t>"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 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	 style=</a:t>
            </a:r>
            <a:r>
              <a:rPr lang="en-US" altLang="ko-KR" sz="1200" dirty="0" smtClean="0"/>
              <a:t>"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j-ea"/>
              </a:rPr>
              <a:t>text-decoration 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</a:rPr>
              <a:t>: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j-ea"/>
              </a:rPr>
              <a:t>none</a:t>
            </a:r>
            <a:r>
              <a:rPr lang="en-US" altLang="ko-KR" sz="1200" dirty="0" smtClean="0"/>
              <a:t>"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		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</a:rPr>
              <a:t>밑줄이 없는 네이버 링크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&lt;/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a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예제 </a:t>
            </a:r>
            <a:r>
              <a:rPr lang="en-US" altLang="ko-KR" smtClean="0"/>
              <a:t>4-11 </a:t>
            </a:r>
            <a:r>
              <a:rPr lang="ko-KR" altLang="en-US" smtClean="0"/>
              <a:t>텍스트 꾸미기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6451" y="1491203"/>
            <a:ext cx="3595509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h3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text-align : right; </a:t>
            </a:r>
            <a:r>
              <a:rPr lang="en-US" altLang="ko-KR" sz="1200" dirty="0"/>
              <a:t>/* </a:t>
            </a:r>
            <a:r>
              <a:rPr lang="ko-KR" altLang="en-US" sz="1200" dirty="0"/>
              <a:t>오른쪽 정렬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span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text-decoration : line-through; </a:t>
            </a:r>
            <a:r>
              <a:rPr lang="en-US" altLang="ko-KR" sz="1200" dirty="0"/>
              <a:t>/* </a:t>
            </a:r>
            <a:r>
              <a:rPr lang="ko-KR" altLang="en-US" sz="1200" dirty="0"/>
              <a:t>중간 줄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  </a:t>
            </a:r>
          </a:p>
          <a:p>
            <a:pPr defTabSz="180000"/>
            <a:r>
              <a:rPr lang="en-US" altLang="ko-KR" sz="1200" dirty="0"/>
              <a:t>strong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text-decoration : </a:t>
            </a:r>
            <a:r>
              <a:rPr lang="en-US" altLang="ko-KR" sz="1200" b="1" dirty="0" err="1"/>
              <a:t>overline</a:t>
            </a:r>
            <a:r>
              <a:rPr lang="en-US" altLang="ko-KR" sz="1200" b="1" dirty="0" smtClean="0"/>
              <a:t>; </a:t>
            </a:r>
            <a:r>
              <a:rPr lang="en-US" altLang="ko-KR" sz="1200" dirty="0"/>
              <a:t>/* </a:t>
            </a:r>
            <a:r>
              <a:rPr lang="ko-KR" altLang="en-US" sz="1200" dirty="0"/>
              <a:t>윗줄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.p1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text-indent : 3em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3 </a:t>
            </a:r>
            <a:r>
              <a:rPr lang="ko-KR" altLang="en-US" sz="1200" dirty="0"/>
              <a:t>글자 </a:t>
            </a:r>
            <a:r>
              <a:rPr lang="ko-KR" altLang="en-US" sz="1200" dirty="0" smtClean="0"/>
              <a:t>들여쓰기 </a:t>
            </a:r>
            <a:r>
              <a:rPr lang="ko-KR" altLang="en-US" sz="1200" dirty="0"/>
              <a:t>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text-align : justify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</a:t>
            </a:r>
            <a:r>
              <a:rPr lang="ko-KR" altLang="en-US" sz="1200" dirty="0"/>
              <a:t>양쪽 정렬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} </a:t>
            </a:r>
          </a:p>
          <a:p>
            <a:pPr defTabSz="180000"/>
            <a:r>
              <a:rPr lang="en-US" altLang="ko-KR" sz="1200" dirty="0"/>
              <a:t>.p2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text-indent : 1em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1 </a:t>
            </a:r>
            <a:r>
              <a:rPr lang="ko-KR" altLang="en-US" sz="1200" dirty="0"/>
              <a:t>글자 </a:t>
            </a:r>
            <a:r>
              <a:rPr lang="ko-KR" altLang="en-US" sz="1200" dirty="0" smtClean="0"/>
              <a:t>들여쓰기 </a:t>
            </a:r>
            <a:r>
              <a:rPr lang="ko-KR" altLang="en-US" sz="1200" dirty="0"/>
              <a:t>*</a:t>
            </a:r>
            <a:r>
              <a:rPr lang="en-US" altLang="ko-KR" sz="1200" dirty="0"/>
              <a:t>/</a:t>
            </a:r>
            <a:r>
              <a:rPr lang="ko-KR" altLang="en-US" sz="1200" dirty="0"/>
              <a:t>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text-align : center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</a:t>
            </a:r>
            <a:r>
              <a:rPr lang="ko-KR" altLang="en-US" sz="1200" dirty="0"/>
              <a:t>중앙 정렬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} 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style&gt;</a:t>
            </a:r>
          </a:p>
          <a:p>
            <a:pPr defTabSz="180000"/>
            <a:r>
              <a:rPr lang="en-US" altLang="ko-KR" sz="1200" dirty="0"/>
              <a:t>&lt;/head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&lt;/h3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</p:txBody>
      </p:sp>
      <p:grpSp>
        <p:nvGrpSpPr>
          <p:cNvPr id="7" name="그룹 6"/>
          <p:cNvGrpSpPr/>
          <p:nvPr/>
        </p:nvGrpSpPr>
        <p:grpSpPr>
          <a:xfrm>
            <a:off x="5162605" y="2833244"/>
            <a:ext cx="3809532" cy="3980132"/>
            <a:chOff x="5134834" y="2729888"/>
            <a:chExt cx="3809532" cy="398013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40152" y="2729888"/>
              <a:ext cx="2357761" cy="372278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457962" y="3553306"/>
              <a:ext cx="8467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3em(3 </a:t>
              </a:r>
              <a:r>
                <a:rPr lang="ko-KR" altLang="en-US" sz="1000" dirty="0" smtClean="0">
                  <a:solidFill>
                    <a:srgbClr val="C00000"/>
                  </a:solidFill>
                </a:rPr>
                <a:t>글자</a:t>
              </a:r>
              <a:endParaRPr lang="en-US" altLang="ko-KR" sz="1000" dirty="0" smtClean="0">
                <a:solidFill>
                  <a:srgbClr val="C00000"/>
                </a:solidFill>
              </a:endParaRPr>
            </a:p>
            <a:p>
              <a:r>
                <a:rPr lang="ko-KR" altLang="en-US" sz="1000" dirty="0" smtClean="0">
                  <a:solidFill>
                    <a:srgbClr val="C00000"/>
                  </a:solidFill>
                </a:rPr>
                <a:t> 들여쓰기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)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5630339" y="4798564"/>
              <a:ext cx="519114" cy="428625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34834" y="4413265"/>
              <a:ext cx="8915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1em(1 </a:t>
              </a:r>
              <a:r>
                <a:rPr lang="ko-KR" altLang="en-US" sz="1000" dirty="0" smtClean="0">
                  <a:solidFill>
                    <a:srgbClr val="C00000"/>
                  </a:solidFill>
                </a:rPr>
                <a:t>글자 </a:t>
              </a:r>
              <a:endParaRPr lang="en-US" altLang="ko-KR" sz="1000" dirty="0" smtClean="0">
                <a:solidFill>
                  <a:srgbClr val="C00000"/>
                </a:solidFill>
              </a:endParaRPr>
            </a:p>
            <a:p>
              <a:r>
                <a:rPr lang="ko-KR" altLang="en-US" sz="1000" dirty="0" smtClean="0">
                  <a:solidFill>
                    <a:srgbClr val="C00000"/>
                  </a:solidFill>
                </a:rPr>
                <a:t>   들여쓰기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)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5816078" y="3923981"/>
              <a:ext cx="638546" cy="428625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 flipH="1" flipV="1">
              <a:off x="7732407" y="5648249"/>
              <a:ext cx="487187" cy="142173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158157" y="5671711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C00000"/>
                  </a:solidFill>
                </a:rPr>
                <a:t>중앙정렬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8254823" y="3833295"/>
              <a:ext cx="360040" cy="111334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374979" y="3944629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C00000"/>
                  </a:solidFill>
                </a:rPr>
                <a:t>오른쪽</a:t>
              </a:r>
              <a:endParaRPr lang="en-US" altLang="ko-KR" sz="1000" dirty="0" smtClean="0">
                <a:solidFill>
                  <a:srgbClr val="C00000"/>
                </a:solidFill>
              </a:endParaRPr>
            </a:p>
            <a:p>
              <a:r>
                <a:rPr lang="ko-KR" altLang="en-US" sz="1000" dirty="0" smtClean="0">
                  <a:solidFill>
                    <a:srgbClr val="C00000"/>
                  </a:solidFill>
                </a:rPr>
                <a:t>정렬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 flipH="1" flipV="1">
              <a:off x="7119033" y="6145401"/>
              <a:ext cx="45719" cy="318398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962577" y="646379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C00000"/>
                  </a:solidFill>
                </a:rPr>
                <a:t>밑줄을 없앤 링크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/>
              <p14:cNvContentPartPr/>
              <p14:nvPr/>
            </p14:nvContentPartPr>
            <p14:xfrm>
              <a:off x="1955880" y="3924360"/>
              <a:ext cx="304920" cy="36216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6520" y="3915000"/>
                <a:ext cx="323640" cy="38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934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CSS3</a:t>
            </a:r>
            <a:r>
              <a:rPr lang="ko-KR" altLang="en-US" smtClean="0"/>
              <a:t>의 표준 단위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HTML5</a:t>
            </a:r>
            <a:r>
              <a:rPr lang="ko-KR" altLang="en-US" dirty="0" smtClean="0"/>
              <a:t>에서는 단위를 사용하지 않으면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스타일 오류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font-size : 3; /* </a:t>
            </a:r>
            <a:r>
              <a:rPr lang="ko-KR" altLang="en-US" dirty="0" smtClean="0"/>
              <a:t>오류 *</a:t>
            </a:r>
            <a:r>
              <a:rPr lang="en-US" altLang="ko-KR" dirty="0" smtClean="0"/>
              <a:t>/</a:t>
            </a:r>
          </a:p>
          <a:p>
            <a:pPr lvl="2"/>
            <a:r>
              <a:rPr lang="en-US" altLang="ko-KR" dirty="0" smtClean="0"/>
              <a:t>font-size : 3px; /* </a:t>
            </a:r>
            <a:r>
              <a:rPr lang="ko-KR" altLang="en-US" dirty="0" smtClean="0"/>
              <a:t>정상 *</a:t>
            </a:r>
            <a:r>
              <a:rPr lang="en-US" altLang="ko-KR" dirty="0" smtClean="0"/>
              <a:t>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48" y="1484784"/>
            <a:ext cx="7792000" cy="33843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/>
              <p14:cNvContentPartPr/>
              <p14:nvPr/>
            </p14:nvContentPartPr>
            <p14:xfrm>
              <a:off x="3016080" y="5118120"/>
              <a:ext cx="4629600" cy="3204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0240" y="5054760"/>
                <a:ext cx="4661280" cy="15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폰트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의 폰트와 </a:t>
            </a:r>
            <a:r>
              <a:rPr lang="ko-KR" altLang="en-US" dirty="0" smtClean="0"/>
              <a:t>모양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폰트 형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361942" y="3717032"/>
            <a:ext cx="5779265" cy="2031975"/>
            <a:chOff x="1332530" y="4221088"/>
            <a:chExt cx="5779265" cy="2031975"/>
          </a:xfrm>
        </p:grpSpPr>
        <p:sp>
          <p:nvSpPr>
            <p:cNvPr id="5" name="TextBox 4"/>
            <p:cNvSpPr txBox="1"/>
            <p:nvPr/>
          </p:nvSpPr>
          <p:spPr>
            <a:xfrm>
              <a:off x="1548554" y="4659555"/>
              <a:ext cx="14382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Hello</a:t>
              </a:r>
              <a:endParaRPr lang="ko-KR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64195" y="4659555"/>
              <a:ext cx="14702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Hello</a:t>
              </a:r>
              <a:endParaRPr lang="ko-KR" altLang="en-US" sz="4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64978" y="4659555"/>
              <a:ext cx="17395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Hello</a:t>
              </a:r>
              <a:endParaRPr lang="ko-KR" altLang="en-US" sz="4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8719" y="5791398"/>
              <a:ext cx="1292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0070C0"/>
                  </a:solidFill>
                </a:rPr>
                <a:t>Serif  </a:t>
              </a:r>
              <a:r>
                <a:rPr lang="ko-KR" altLang="en-US" sz="1200" b="1" dirty="0" smtClean="0">
                  <a:solidFill>
                    <a:srgbClr val="0070C0"/>
                  </a:solidFill>
                </a:rPr>
                <a:t>형</a:t>
              </a:r>
              <a:endParaRPr lang="en-US" altLang="ko-KR" sz="1200" b="1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rgbClr val="0070C0"/>
                  </a:solidFill>
                </a:rPr>
                <a:t>(serif</a:t>
              </a:r>
              <a:r>
                <a:rPr lang="ko-KR" altLang="en-US" sz="1200" dirty="0">
                  <a:solidFill>
                    <a:srgbClr val="0070C0"/>
                  </a:solidFill>
                </a:rPr>
                <a:t> 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있는 서체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28924" y="5791398"/>
              <a:ext cx="1331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0070C0"/>
                  </a:solidFill>
                </a:rPr>
                <a:t>Sans-Serif  </a:t>
              </a:r>
              <a:r>
                <a:rPr lang="ko-KR" altLang="en-US" sz="1200" b="1" dirty="0" smtClean="0">
                  <a:solidFill>
                    <a:srgbClr val="0070C0"/>
                  </a:solidFill>
                </a:rPr>
                <a:t>형</a:t>
              </a:r>
              <a:endParaRPr lang="en-US" altLang="ko-KR" sz="1200" b="1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rgbClr val="0070C0"/>
                  </a:solidFill>
                </a:rPr>
                <a:t>(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serif 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없는 서체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18347" y="5781948"/>
              <a:ext cx="1232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0070C0"/>
                  </a:solidFill>
                </a:rPr>
                <a:t>Monospace </a:t>
              </a:r>
              <a:r>
                <a:rPr lang="ko-KR" altLang="en-US" sz="1200" b="1" dirty="0" smtClean="0">
                  <a:solidFill>
                    <a:srgbClr val="0070C0"/>
                  </a:solidFill>
                </a:rPr>
                <a:t>형</a:t>
              </a:r>
              <a:endParaRPr lang="en-US" altLang="ko-KR" sz="1200" b="1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rgbClr val="0070C0"/>
                  </a:solidFill>
                </a:rPr>
                <a:t>(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글자 폭 동일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548554" y="4740895"/>
              <a:ext cx="288032" cy="21602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2272926" y="4740895"/>
              <a:ext cx="288032" cy="21602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37938" y="4236839"/>
              <a:ext cx="450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C00000"/>
                  </a:solidFill>
                </a:rPr>
                <a:t>serif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cxnSp>
          <p:nvCxnSpPr>
            <p:cNvPr id="20" name="직선 화살표 연결선 19"/>
            <p:cNvCxnSpPr>
              <a:stCxn id="17" idx="2"/>
            </p:cNvCxnSpPr>
            <p:nvPr/>
          </p:nvCxnSpPr>
          <p:spPr>
            <a:xfrm flipH="1">
              <a:off x="1692570" y="4498449"/>
              <a:ext cx="70750" cy="242446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456036" y="4498449"/>
              <a:ext cx="0" cy="696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762721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6066008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373065" y="4498449"/>
              <a:ext cx="0" cy="7210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670647" y="4498449"/>
              <a:ext cx="0" cy="696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6981992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>
              <a:off x="5436986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/>
            <p:nvPr/>
          </p:nvCxnSpPr>
          <p:spPr>
            <a:xfrm>
              <a:off x="5759323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>
              <a:off x="6047355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>
              <a:off x="6335387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>
              <a:off x="6661122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5716540" y="4221088"/>
              <a:ext cx="95410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rgbClr val="C00000"/>
                  </a:solidFill>
                </a:rPr>
                <a:t>글자 폭 동일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409181" y="5450591"/>
              <a:ext cx="17235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50"/>
                  </a:solidFill>
                </a:rPr>
                <a:t>Times </a:t>
              </a:r>
              <a:r>
                <a:rPr lang="en-US" altLang="ko-KR" sz="1100" dirty="0">
                  <a:solidFill>
                    <a:srgbClr val="00B050"/>
                  </a:solidFill>
                </a:rPr>
                <a:t>New </a:t>
              </a:r>
              <a:r>
                <a:rPr lang="en-US" altLang="ko-KR" sz="1100" smtClean="0">
                  <a:solidFill>
                    <a:srgbClr val="00B050"/>
                  </a:solidFill>
                </a:rPr>
                <a:t>Roman </a:t>
              </a:r>
              <a:r>
                <a:rPr lang="ko-KR" altLang="en-US" sz="1100" dirty="0" smtClean="0">
                  <a:solidFill>
                    <a:srgbClr val="00B050"/>
                  </a:solidFill>
                </a:rPr>
                <a:t>폰트</a:t>
              </a:r>
              <a:endParaRPr lang="ko-KR" altLang="en-US" sz="1100" dirty="0">
                <a:solidFill>
                  <a:srgbClr val="00B05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852810" y="5450591"/>
              <a:ext cx="8034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smtClean="0">
                  <a:solidFill>
                    <a:srgbClr val="00B050"/>
                  </a:solidFill>
                </a:rPr>
                <a:t>Arial </a:t>
              </a:r>
              <a:r>
                <a:rPr lang="ko-KR" altLang="en-US" sz="1100" dirty="0" smtClean="0">
                  <a:solidFill>
                    <a:srgbClr val="00B050"/>
                  </a:solidFill>
                </a:rPr>
                <a:t>폰트</a:t>
              </a:r>
              <a:endParaRPr lang="ko-KR" altLang="en-US" sz="1100" dirty="0">
                <a:solidFill>
                  <a:srgbClr val="00B05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653010" y="5450591"/>
              <a:ext cx="1088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50"/>
                  </a:solidFill>
                </a:rPr>
                <a:t>Consolas </a:t>
              </a:r>
              <a:r>
                <a:rPr lang="ko-KR" altLang="en-US" sz="1100" dirty="0" smtClean="0">
                  <a:solidFill>
                    <a:srgbClr val="00B050"/>
                  </a:solidFill>
                </a:rPr>
                <a:t>폰트</a:t>
              </a:r>
              <a:endParaRPr lang="ko-KR" altLang="en-US" sz="1100" dirty="0">
                <a:solidFill>
                  <a:srgbClr val="00B050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332530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283245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5311595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378407" y="1887664"/>
            <a:ext cx="5036119" cy="1180034"/>
            <a:chOff x="1365181" y="1713575"/>
            <a:chExt cx="5036119" cy="1180034"/>
          </a:xfrm>
        </p:grpSpPr>
        <p:sp>
          <p:nvSpPr>
            <p:cNvPr id="63" name="TextBox 62"/>
            <p:cNvSpPr txBox="1"/>
            <p:nvPr/>
          </p:nvSpPr>
          <p:spPr>
            <a:xfrm rot="763102">
              <a:off x="1365181" y="1952775"/>
              <a:ext cx="1971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Times New Roman</a:t>
              </a:r>
              <a:endParaRPr lang="ko-KR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410724" y="247179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Arial</a:t>
              </a:r>
              <a:endParaRPr lang="ko-KR" alt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153732" y="2431944"/>
              <a:ext cx="824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Forte" panose="03060902040502070203" pitchFamily="66" charset="0"/>
                  <a:cs typeface="Arial" panose="020B0604020202020204" pitchFamily="34" charset="0"/>
                </a:rPr>
                <a:t>Forte</a:t>
              </a:r>
              <a:endParaRPr lang="ko-KR" altLang="en-US" sz="2400" dirty="0">
                <a:latin typeface="Forte" panose="03060902040502070203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79468" y="2282121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CC99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Georgia</a:t>
              </a:r>
              <a:endParaRPr lang="ko-KR" altLang="en-US" dirty="0">
                <a:solidFill>
                  <a:srgbClr val="CC9900"/>
                </a:solidFill>
                <a:latin typeface="Georgia" panose="0204050205040502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700193" y="2117768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99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Courier New</a:t>
              </a:r>
              <a:endParaRPr lang="ko-KR" altLang="en-US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925266" y="174024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accent2">
                      <a:lumMod val="75000"/>
                    </a:schemeClr>
                  </a:solidFill>
                  <a:latin typeface="궁서체" panose="02030609000101010101" pitchFamily="17" charset="-127"/>
                  <a:ea typeface="궁서체" panose="02030609000101010101" pitchFamily="17" charset="-127"/>
                  <a:cs typeface="Courier New" panose="02070309020205020404" pitchFamily="49" charset="0"/>
                </a:rPr>
                <a:t>궁서체</a:t>
              </a:r>
              <a:endParaRPr lang="ko-KR" altLang="en-US" dirty="0">
                <a:solidFill>
                  <a:schemeClr val="accent2">
                    <a:lumMod val="75000"/>
                  </a:schemeClr>
                </a:solidFill>
                <a:latin typeface="궁서체" panose="02030609000101010101" pitchFamily="17" charset="-127"/>
                <a:ea typeface="궁서체" panose="02030609000101010101" pitchFamily="17" charset="-127"/>
                <a:cs typeface="Courier New" panose="02070309020205020404" pitchFamily="49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781290" y="2487100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맑은 고딕</a:t>
              </a:r>
              <a:endParaRPr lang="ko-KR" altLang="en-US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 rot="20839116">
              <a:off x="3178260" y="2211767"/>
              <a:ext cx="13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CC00CC"/>
                  </a:solidFill>
                  <a:latin typeface="Jokerman" panose="04090605060D06020702" pitchFamily="82" charset="0"/>
                  <a:ea typeface="+mj-ea"/>
                  <a:cs typeface="Courier New" panose="02070309020205020404" pitchFamily="49" charset="0"/>
                </a:rPr>
                <a:t>Jokerman</a:t>
              </a:r>
              <a:endParaRPr lang="ko-KR" altLang="en-US" dirty="0">
                <a:solidFill>
                  <a:srgbClr val="CC00CC"/>
                </a:solidFill>
                <a:latin typeface="Jokerman" panose="04090605060D06020702" pitchFamily="82" charset="0"/>
                <a:ea typeface="+mj-ea"/>
                <a:cs typeface="Courier New" panose="02070309020205020404" pitchFamily="49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707436" y="1713575"/>
              <a:ext cx="2137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0B050"/>
                  </a:solidFill>
                  <a:latin typeface="Lucida Console" panose="020B0609040504020204" pitchFamily="49" charset="0"/>
                  <a:ea typeface="+mj-ea"/>
                  <a:cs typeface="Courier New" panose="02070309020205020404" pitchFamily="49" charset="0"/>
                </a:rPr>
                <a:t>Lucida Console</a:t>
              </a:r>
              <a:endParaRPr lang="ko-KR" altLang="en-US" dirty="0">
                <a:solidFill>
                  <a:srgbClr val="00B050"/>
                </a:solidFill>
                <a:latin typeface="Lucida Console" panose="020B0609040504020204" pitchFamily="49" charset="0"/>
                <a:ea typeface="+mj-ea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568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02530"/>
            <a:ext cx="6737985" cy="154590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폰트 제어 </a:t>
            </a:r>
            <a:r>
              <a:rPr lang="en-US" altLang="ko-KR" smtClean="0"/>
              <a:t>CSS3</a:t>
            </a:r>
            <a:r>
              <a:rPr lang="ko-KR" altLang="en-US" smtClean="0"/>
              <a:t> 프로퍼티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608512"/>
          </a:xfrm>
        </p:spPr>
        <p:txBody>
          <a:bodyPr>
            <a:normAutofit lnSpcReduction="10000"/>
          </a:bodyPr>
          <a:lstStyle/>
          <a:p>
            <a:pPr lvl="1"/>
            <a:r>
              <a:rPr lang="ko-KR" altLang="en-US" dirty="0" smtClean="0"/>
              <a:t>폰트 패밀리</a:t>
            </a:r>
            <a:r>
              <a:rPr lang="en-US" altLang="ko-KR" dirty="0" smtClean="0"/>
              <a:t>, font-family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폰트 크기</a:t>
            </a:r>
            <a:r>
              <a:rPr lang="en-US" altLang="ko-KR" dirty="0" smtClean="0"/>
              <a:t>, font-size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폰트 스타일</a:t>
            </a:r>
            <a:r>
              <a:rPr lang="en-US" altLang="ko-KR" dirty="0" smtClean="0"/>
              <a:t>, font-style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폰트 굵기</a:t>
            </a:r>
            <a:r>
              <a:rPr lang="en-US" altLang="ko-KR" dirty="0" smtClean="0"/>
              <a:t>, font-weight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63519" y="3462155"/>
            <a:ext cx="613842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40px;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	/*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40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픽셀 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medium;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중간 크기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크기는 브라우저마다 다름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1.6em;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현재 폰트의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1.6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배 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 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96621" y="4924674"/>
            <a:ext cx="61384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font-style : italic; 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이탤릭 스타일로 지정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396621" y="5976364"/>
            <a:ext cx="613842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font-weight : 300;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100~900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의 범위에서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, 300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정도 굵기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font-weight : bold;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굵게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 700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/>
              <p14:cNvContentPartPr/>
              <p14:nvPr/>
            </p14:nvContentPartPr>
            <p14:xfrm>
              <a:off x="2432160" y="4133880"/>
              <a:ext cx="648000" cy="2556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6320" y="4070520"/>
                <a:ext cx="679680" cy="1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60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단축 프로퍼티</a:t>
            </a:r>
            <a:r>
              <a:rPr lang="en-US" altLang="ko-KR" smtClean="0"/>
              <a:t>, font 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font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1"/>
            <a:r>
              <a:rPr lang="en-US" altLang="ko-KR" dirty="0" smtClean="0"/>
              <a:t>font-style</a:t>
            </a:r>
            <a:r>
              <a:rPr lang="en-US" altLang="ko-KR" dirty="0"/>
              <a:t>, font-weight, font-size, font-family</a:t>
            </a:r>
            <a:r>
              <a:rPr lang="ko-KR" altLang="en-US" dirty="0"/>
              <a:t>를 순서대로 지정하는 </a:t>
            </a:r>
            <a:r>
              <a:rPr lang="ko-KR" altLang="en-US" dirty="0" smtClean="0"/>
              <a:t>단축 </a:t>
            </a:r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20</a:t>
            </a:r>
            <a:r>
              <a:rPr lang="ko-KR" altLang="en-US" dirty="0"/>
              <a:t>픽셀로 이탤릭 스타일에 </a:t>
            </a:r>
            <a:r>
              <a:rPr lang="en-US" altLang="ko-KR" dirty="0"/>
              <a:t>bold </a:t>
            </a:r>
            <a:r>
              <a:rPr lang="ko-KR" altLang="en-US" dirty="0"/>
              <a:t>굵기로 </a:t>
            </a:r>
            <a:r>
              <a:rPr lang="en-US" altLang="ko-KR" dirty="0" err="1"/>
              <a:t>consolas</a:t>
            </a:r>
            <a:r>
              <a:rPr lang="en-US" altLang="ko-KR" dirty="0"/>
              <a:t> </a:t>
            </a:r>
            <a:r>
              <a:rPr lang="ko-KR" altLang="en-US" dirty="0"/>
              <a:t>체</a:t>
            </a:r>
          </a:p>
          <a:p>
            <a:pPr lvl="2"/>
            <a:r>
              <a:rPr lang="fr-FR" altLang="ko-KR" dirty="0"/>
              <a:t>font : italic bold 20px consolas, sans-serif;</a:t>
            </a:r>
          </a:p>
          <a:p>
            <a:pPr lvl="2"/>
            <a:r>
              <a:rPr lang="en-US" altLang="ko-KR" dirty="0"/>
              <a:t>f</a:t>
            </a:r>
            <a:r>
              <a:rPr lang="en-US" altLang="ko-KR" dirty="0" smtClean="0"/>
              <a:t>ont : </a:t>
            </a:r>
            <a:r>
              <a:rPr lang="en-US" altLang="ko-KR" dirty="0"/>
              <a:t>20px </a:t>
            </a:r>
            <a:r>
              <a:rPr lang="en-US" altLang="ko-KR" dirty="0" err="1"/>
              <a:t>consolas</a:t>
            </a:r>
            <a:r>
              <a:rPr lang="en-US" altLang="ko-KR" dirty="0"/>
              <a:t>, sans-serif;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/* </a:t>
            </a:r>
            <a:r>
              <a:rPr lang="en-US" altLang="ko-KR" dirty="0"/>
              <a:t>font-size, </a:t>
            </a:r>
            <a:r>
              <a:rPr lang="en-US" altLang="ko-KR" dirty="0" smtClean="0"/>
              <a:t>font-family</a:t>
            </a:r>
            <a:r>
              <a:rPr lang="ko-KR" altLang="en-US" dirty="0" smtClean="0"/>
              <a:t>외 생략 가능 *</a:t>
            </a:r>
            <a:r>
              <a:rPr lang="en-US" altLang="ko-KR" dirty="0"/>
              <a:t>/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640936"/>
            <a:ext cx="7589520" cy="5000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6819840" y="1949400"/>
              <a:ext cx="1505520" cy="4500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04000" y="1886040"/>
                <a:ext cx="15372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/>
              <p14:cNvContentPartPr/>
              <p14:nvPr/>
            </p14:nvContentPartPr>
            <p14:xfrm>
              <a:off x="2286000" y="4743360"/>
              <a:ext cx="2667240" cy="6408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70160" y="4680000"/>
                <a:ext cx="26989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잉크 7"/>
              <p14:cNvContentPartPr/>
              <p14:nvPr/>
            </p14:nvContentPartPr>
            <p14:xfrm>
              <a:off x="6680160" y="1650960"/>
              <a:ext cx="159120" cy="20376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70800" y="1641600"/>
                <a:ext cx="177840" cy="22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850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4675" y="1340970"/>
            <a:ext cx="5367366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폰트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dirty="0"/>
              <a:t>body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font-family : </a:t>
            </a:r>
            <a:r>
              <a:rPr lang="en-US" altLang="ko-KR" sz="1400" b="1" dirty="0"/>
              <a:t>"Times New Roman", Serif;</a:t>
            </a:r>
          </a:p>
          <a:p>
            <a:pPr defTabSz="180000"/>
            <a:r>
              <a:rPr lang="en-US" altLang="ko-KR" sz="1400" b="1" dirty="0" smtClean="0"/>
              <a:t>	font-size : </a:t>
            </a:r>
            <a:r>
              <a:rPr lang="en-US" altLang="ko-KR" sz="1400" b="1" dirty="0"/>
              <a:t>large;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h3 {</a:t>
            </a:r>
          </a:p>
          <a:p>
            <a:pPr defTabSz="180000"/>
            <a:r>
              <a:rPr lang="fr-FR" altLang="ko-KR" sz="1400" dirty="0" smtClean="0"/>
              <a:t>	</a:t>
            </a:r>
            <a:r>
              <a:rPr lang="fr-FR" altLang="ko-KR" sz="1400" b="1" dirty="0" smtClean="0"/>
              <a:t>font : </a:t>
            </a:r>
            <a:r>
              <a:rPr lang="fr-FR" altLang="ko-KR" sz="1400" b="1" dirty="0"/>
              <a:t>italic bold 40px consolas, sans-serif;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b="1" dirty="0"/>
              <a:t>&lt;h3&gt;</a:t>
            </a:r>
            <a:r>
              <a:rPr lang="en-US" altLang="ko-KR" sz="1400" dirty="0"/>
              <a:t>Consolas font</a:t>
            </a:r>
            <a:r>
              <a:rPr lang="en-US" altLang="ko-KR" sz="1400" b="1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 style="</a:t>
            </a:r>
            <a:r>
              <a:rPr lang="en-US" altLang="ko-KR" sz="1400" b="1" dirty="0"/>
              <a:t>font-weight:900</a:t>
            </a:r>
            <a:r>
              <a:rPr lang="en-US" altLang="ko-KR" sz="1400" dirty="0"/>
              <a:t>"&gt;font-weight 900&lt;/p&gt;</a:t>
            </a:r>
          </a:p>
          <a:p>
            <a:pPr defTabSz="180000"/>
            <a:r>
              <a:rPr lang="en-US" altLang="ko-KR" sz="1400" dirty="0"/>
              <a:t>&lt;p style="</a:t>
            </a:r>
            <a:r>
              <a:rPr lang="en-US" altLang="ko-KR" sz="1400" b="1" dirty="0"/>
              <a:t>font-weight:100</a:t>
            </a:r>
            <a:r>
              <a:rPr lang="en-US" altLang="ko-KR" sz="1400" dirty="0"/>
              <a:t>"&gt;font-weight 100&lt;/p&gt;</a:t>
            </a:r>
          </a:p>
          <a:p>
            <a:pPr defTabSz="180000"/>
            <a:r>
              <a:rPr lang="pl-PL" altLang="ko-KR" sz="1400" dirty="0"/>
              <a:t>&lt;p style="</a:t>
            </a:r>
            <a:r>
              <a:rPr lang="pl-PL" altLang="ko-KR" sz="1400" b="1" dirty="0"/>
              <a:t>font-style:italic</a:t>
            </a:r>
            <a:r>
              <a:rPr lang="pl-PL" altLang="ko-KR" sz="1400" dirty="0"/>
              <a:t>"&gt;Italic Style&lt;/p&gt;</a:t>
            </a:r>
          </a:p>
          <a:p>
            <a:pPr defTabSz="180000"/>
            <a:r>
              <a:rPr lang="fr-FR" altLang="ko-KR" sz="1400" dirty="0"/>
              <a:t>&lt;p style="</a:t>
            </a:r>
            <a:r>
              <a:rPr lang="fr-FR" altLang="ko-KR" sz="1400" b="1" dirty="0"/>
              <a:t>font-style:oblique</a:t>
            </a:r>
            <a:r>
              <a:rPr lang="fr-FR" altLang="ko-KR" sz="1400" dirty="0"/>
              <a:t>"&gt;Oblique Style&lt;/p&gt;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현재 크기의 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span style="</a:t>
            </a:r>
            <a:r>
              <a:rPr lang="en-US" altLang="ko-KR" sz="1400" b="1" dirty="0"/>
              <a:t>font-size:1.5em</a:t>
            </a:r>
            <a:r>
              <a:rPr lang="en-US" altLang="ko-KR" sz="1400" dirty="0"/>
              <a:t>"&gt;1.5</a:t>
            </a:r>
            <a:r>
              <a:rPr lang="ko-KR" altLang="en-US" sz="1400" dirty="0"/>
              <a:t>배</a:t>
            </a:r>
            <a:r>
              <a:rPr lang="en-US" altLang="ko-KR" sz="1400" dirty="0"/>
              <a:t>&lt;/span&gt;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크기로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546" y="1735957"/>
            <a:ext cx="2892180" cy="39722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4–12 CSS3 </a:t>
            </a:r>
            <a:r>
              <a:rPr lang="ko-KR" altLang="en-US" dirty="0" smtClean="0"/>
              <a:t>폰트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6" name="자유형 5"/>
          <p:cNvSpPr/>
          <p:nvPr/>
        </p:nvSpPr>
        <p:spPr>
          <a:xfrm>
            <a:off x="5470356" y="5437647"/>
            <a:ext cx="129313" cy="495300"/>
          </a:xfrm>
          <a:custGeom>
            <a:avLst/>
            <a:gdLst>
              <a:gd name="connsiteX0" fmla="*/ 0 w 439446"/>
              <a:gd name="connsiteY0" fmla="*/ 495300 h 495300"/>
              <a:gd name="connsiteX1" fmla="*/ 371475 w 439446"/>
              <a:gd name="connsiteY1" fmla="*/ 381000 h 495300"/>
              <a:gd name="connsiteX2" fmla="*/ 438150 w 439446"/>
              <a:gd name="connsiteY2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446" h="495300">
                <a:moveTo>
                  <a:pt x="0" y="495300"/>
                </a:moveTo>
                <a:cubicBezTo>
                  <a:pt x="149225" y="479425"/>
                  <a:pt x="298450" y="463550"/>
                  <a:pt x="371475" y="381000"/>
                </a:cubicBezTo>
                <a:cubicBezTo>
                  <a:pt x="444500" y="298450"/>
                  <a:pt x="441325" y="149225"/>
                  <a:pt x="43815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6427049" y="5456697"/>
            <a:ext cx="200025" cy="461257"/>
          </a:xfrm>
          <a:custGeom>
            <a:avLst/>
            <a:gdLst>
              <a:gd name="connsiteX0" fmla="*/ 0 w 400050"/>
              <a:gd name="connsiteY0" fmla="*/ 0 h 515342"/>
              <a:gd name="connsiteX1" fmla="*/ 19050 w 400050"/>
              <a:gd name="connsiteY1" fmla="*/ 200025 h 515342"/>
              <a:gd name="connsiteX2" fmla="*/ 114300 w 400050"/>
              <a:gd name="connsiteY2" fmla="*/ 466725 h 515342"/>
              <a:gd name="connsiteX3" fmla="*/ 400050 w 400050"/>
              <a:gd name="connsiteY3" fmla="*/ 514350 h 515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515342">
                <a:moveTo>
                  <a:pt x="0" y="0"/>
                </a:moveTo>
                <a:cubicBezTo>
                  <a:pt x="0" y="61119"/>
                  <a:pt x="0" y="122238"/>
                  <a:pt x="19050" y="200025"/>
                </a:cubicBezTo>
                <a:cubicBezTo>
                  <a:pt x="38100" y="277812"/>
                  <a:pt x="50800" y="414338"/>
                  <a:pt x="114300" y="466725"/>
                </a:cubicBezTo>
                <a:cubicBezTo>
                  <a:pt x="177800" y="519112"/>
                  <a:pt x="288925" y="516731"/>
                  <a:pt x="400050" y="51435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95364" y="5917955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font-size : large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54470" y="5809836"/>
            <a:ext cx="1159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font-size : 1.5em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4432339" y="3123098"/>
            <a:ext cx="866473" cy="313138"/>
          </a:xfrm>
          <a:custGeom>
            <a:avLst/>
            <a:gdLst>
              <a:gd name="connsiteX0" fmla="*/ 0 w 504825"/>
              <a:gd name="connsiteY0" fmla="*/ 314325 h 314325"/>
              <a:gd name="connsiteX1" fmla="*/ 228600 w 504825"/>
              <a:gd name="connsiteY1" fmla="*/ 247650 h 314325"/>
              <a:gd name="connsiteX2" fmla="*/ 285750 w 504825"/>
              <a:gd name="connsiteY2" fmla="*/ 47625 h 314325"/>
              <a:gd name="connsiteX3" fmla="*/ 504825 w 504825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825" h="314325">
                <a:moveTo>
                  <a:pt x="0" y="314325"/>
                </a:moveTo>
                <a:cubicBezTo>
                  <a:pt x="90487" y="303212"/>
                  <a:pt x="180975" y="292100"/>
                  <a:pt x="228600" y="247650"/>
                </a:cubicBezTo>
                <a:cubicBezTo>
                  <a:pt x="276225" y="203200"/>
                  <a:pt x="239713" y="88900"/>
                  <a:pt x="285750" y="47625"/>
                </a:cubicBezTo>
                <a:cubicBezTo>
                  <a:pt x="331787" y="6350"/>
                  <a:pt x="418306" y="3175"/>
                  <a:pt x="504825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 rot="19953566">
            <a:off x="6850744" y="3682391"/>
            <a:ext cx="258269" cy="1743629"/>
          </a:xfrm>
          <a:prstGeom prst="rightBrace">
            <a:avLst>
              <a:gd name="adj1" fmla="val 3783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 rot="3858663">
            <a:off x="6567511" y="4249760"/>
            <a:ext cx="1282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Times New Roman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1454040" y="4914720"/>
              <a:ext cx="1378440" cy="1944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8200" y="4851360"/>
                <a:ext cx="1410120" cy="14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828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634" y="3252081"/>
            <a:ext cx="2480635" cy="25884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</a:t>
            </a:r>
            <a:r>
              <a:rPr lang="ko-KR" altLang="en-US" dirty="0" smtClean="0"/>
              <a:t>의 박스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43236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HTML </a:t>
            </a:r>
            <a:r>
              <a:rPr lang="ko-KR" altLang="en-US" dirty="0"/>
              <a:t>태그는 사각형 박스로 다루어진다</a:t>
            </a:r>
          </a:p>
          <a:p>
            <a:pPr lvl="1"/>
            <a:r>
              <a:rPr lang="ko-KR" altLang="en-US" dirty="0" smtClean="0"/>
              <a:t>각 </a:t>
            </a:r>
            <a:r>
              <a:rPr lang="en-US" altLang="ko-KR" dirty="0"/>
              <a:t>HTML </a:t>
            </a:r>
            <a:r>
              <a:rPr lang="ko-KR" altLang="en-US" dirty="0"/>
              <a:t>태그 요소를 하나의 </a:t>
            </a:r>
            <a:r>
              <a:rPr lang="ko-KR" altLang="en-US" dirty="0" smtClean="0"/>
              <a:t>박스로 다룸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박스 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 smtClean="0"/>
              <a:t>배경 </a:t>
            </a:r>
            <a:r>
              <a:rPr lang="ko-KR" altLang="en-US" dirty="0"/>
              <a:t>색</a:t>
            </a:r>
            <a:r>
              <a:rPr lang="en-US" altLang="ko-KR" dirty="0"/>
              <a:t>, </a:t>
            </a:r>
            <a:r>
              <a:rPr lang="ko-KR" altLang="en-US" dirty="0" smtClean="0"/>
              <a:t>여백</a:t>
            </a:r>
            <a:r>
              <a:rPr lang="en-US" altLang="ko-KR" dirty="0"/>
              <a:t>, </a:t>
            </a:r>
            <a:r>
              <a:rPr lang="ko-KR" altLang="en-US" dirty="0" smtClean="0"/>
              <a:t>옆 </a:t>
            </a:r>
            <a:r>
              <a:rPr lang="ko-KR" altLang="en-US" dirty="0"/>
              <a:t>박스와의 거리 </a:t>
            </a:r>
            <a:r>
              <a:rPr lang="ko-KR" altLang="en-US" dirty="0" smtClean="0"/>
              <a:t>등 제어 가능</a:t>
            </a:r>
            <a:endParaRPr lang="ko-KR" altLang="en-US" dirty="0"/>
          </a:p>
          <a:p>
            <a:r>
              <a:rPr lang="en-US" altLang="ko-KR" dirty="0" smtClean="0"/>
              <a:t>&lt;div&gt;</a:t>
            </a:r>
            <a:r>
              <a:rPr lang="ko-KR" altLang="en-US" dirty="0" smtClean="0"/>
              <a:t>의 박스 모델 사례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19517" y="5983289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lphaLcParenBoth"/>
            </a:pPr>
            <a:r>
              <a:rPr lang="en-US" altLang="ko-KR" sz="1200" dirty="0" smtClean="0"/>
              <a:t>&lt;div&gt; </a:t>
            </a:r>
            <a:r>
              <a:rPr lang="ko-KR" altLang="en-US" sz="1200" dirty="0" smtClean="0"/>
              <a:t>영역의 박스 구성이 보이지 </a:t>
            </a:r>
            <a:r>
              <a:rPr lang="ko-KR" altLang="en-US" sz="1200" dirty="0" err="1" smtClean="0"/>
              <a:t>않</a:t>
            </a:r>
            <a:r>
              <a:rPr lang="ko-KR" altLang="en-US" sz="1200" dirty="0" smtClean="0"/>
              <a:t> 지만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사실 박스로 구성되어 있음</a:t>
            </a:r>
            <a:endParaRPr lang="ko-KR" altLang="en-US" sz="1200" dirty="0"/>
          </a:p>
        </p:txBody>
      </p:sp>
      <p:sp>
        <p:nvSpPr>
          <p:cNvPr id="7" name="왼쪽/오른쪽 화살표 6"/>
          <p:cNvSpPr/>
          <p:nvPr/>
        </p:nvSpPr>
        <p:spPr>
          <a:xfrm>
            <a:off x="4014720" y="4700440"/>
            <a:ext cx="576064" cy="28803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27047" y="6002210"/>
            <a:ext cx="28412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(b) &lt;div&gt;</a:t>
            </a:r>
            <a:r>
              <a:rPr lang="ko-KR" altLang="en-US" sz="1200" dirty="0" smtClean="0"/>
              <a:t>의 박스 모델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콘텐츠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패딩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테두리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여백이 보이도록  색을 입혔음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5526888" y="4052368"/>
            <a:ext cx="11521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m</a:t>
            </a:r>
            <a:r>
              <a:rPr lang="en-US" altLang="ko-KR" sz="1200" dirty="0" smtClean="0"/>
              <a:t>argin(</a:t>
            </a:r>
            <a:r>
              <a:rPr lang="ko-KR" altLang="en-US" sz="1200" dirty="0" smtClean="0"/>
              <a:t>여백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4827046" y="5340593"/>
            <a:ext cx="713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테두리</a:t>
            </a:r>
            <a:endParaRPr lang="en-US" altLang="ko-KR" sz="1200" dirty="0" smtClean="0"/>
          </a:p>
          <a:p>
            <a:r>
              <a:rPr lang="en-US" altLang="ko-KR" sz="1200" dirty="0" smtClean="0"/>
              <a:t>(border)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6548367" y="5324894"/>
            <a:ext cx="9142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 smtClean="0"/>
              <a:t>패딩</a:t>
            </a:r>
            <a:endParaRPr lang="en-US" altLang="ko-KR" sz="1200" dirty="0" smtClean="0"/>
          </a:p>
          <a:p>
            <a:r>
              <a:rPr lang="en-US" altLang="ko-KR" sz="1200" dirty="0" smtClean="0"/>
              <a:t>(padding)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6777581" y="4423441"/>
            <a:ext cx="7200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 smtClean="0"/>
              <a:t>콘텐</a:t>
            </a:r>
            <a:r>
              <a:rPr lang="ko-KR" altLang="en-US" sz="1200" dirty="0" err="1"/>
              <a:t>츠</a:t>
            </a:r>
            <a:endParaRPr lang="ko-KR" altLang="en-US" sz="1200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238856" y="4988472"/>
            <a:ext cx="288032" cy="43204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6318976" y="4576825"/>
            <a:ext cx="576064" cy="252729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6462992" y="5063730"/>
            <a:ext cx="314589" cy="284782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155363" y="2773136"/>
            <a:ext cx="2392001" cy="338554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&lt;div&gt;DIVDIVDIV&lt;/div&gt;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63" y="3284984"/>
            <a:ext cx="2480635" cy="256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3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모델의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6005067" y="1628800"/>
            <a:ext cx="2574559" cy="3459323"/>
            <a:chOff x="5796135" y="1841885"/>
            <a:chExt cx="2574559" cy="3459323"/>
          </a:xfrm>
        </p:grpSpPr>
        <p:sp>
          <p:nvSpPr>
            <p:cNvPr id="5" name="직사각형 4"/>
            <p:cNvSpPr/>
            <p:nvPr/>
          </p:nvSpPr>
          <p:spPr>
            <a:xfrm>
              <a:off x="5796135" y="1841885"/>
              <a:ext cx="2574559" cy="34593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bg1">
                  <a:lumMod val="65000"/>
                </a:schemeClr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8184" y="2276871"/>
              <a:ext cx="1800200" cy="262086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588223" y="2636912"/>
              <a:ext cx="1123313" cy="194421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948264" y="3068960"/>
              <a:ext cx="432048" cy="115212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콘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텐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 err="1" smtClean="0">
                  <a:solidFill>
                    <a:schemeClr val="tx1"/>
                  </a:solidFill>
                </a:rPr>
                <a:t>츠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24263" y="1870202"/>
              <a:ext cx="1518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margin(</a:t>
              </a:r>
              <a:r>
                <a:rPr lang="ko-KR" altLang="en-US" dirty="0" smtClean="0"/>
                <a:t>여백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72188" y="4566940"/>
              <a:ext cx="1376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border(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테두리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68117" y="2656974"/>
              <a:ext cx="1163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padding(</a:t>
              </a:r>
              <a:r>
                <a:rPr lang="ko-KR" altLang="en-US" sz="1200" dirty="0" err="1" smtClean="0"/>
                <a:t>패딩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84276" y="1749330"/>
            <a:ext cx="506531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80000" fontAlgn="base"/>
            <a:r>
              <a:rPr lang="ko-KR" altLang="en-US" sz="1600" b="1" dirty="0" err="1" smtClean="0"/>
              <a:t>콘텐츠</a:t>
            </a:r>
            <a:endParaRPr lang="en-US" altLang="ko-KR" sz="1600" b="1" dirty="0"/>
          </a:p>
          <a:p>
            <a:pPr lvl="0" defTabSz="180000" fontAlgn="base"/>
            <a:r>
              <a:rPr lang="en-US" altLang="ko-KR" sz="1600" dirty="0" smtClean="0"/>
              <a:t>	HTML </a:t>
            </a:r>
            <a:r>
              <a:rPr lang="ko-KR" altLang="en-US" sz="1600" dirty="0"/>
              <a:t>태그의 텍스트나 이미지가 출력되는 </a:t>
            </a:r>
            <a:r>
              <a:rPr lang="ko-KR" altLang="en-US" sz="1600" dirty="0" smtClean="0"/>
              <a:t>부분</a:t>
            </a:r>
            <a:endParaRPr lang="en-US" altLang="ko-KR" sz="1600" dirty="0" smtClean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 err="1" smtClean="0"/>
              <a:t>패딩</a:t>
            </a:r>
            <a:endParaRPr lang="ko-KR" altLang="en-US" sz="1600" b="1" dirty="0"/>
          </a:p>
          <a:p>
            <a:pPr defTabSz="180000" fontAlgn="base"/>
            <a:r>
              <a:rPr lang="en-US" altLang="ko-KR" sz="1600" dirty="0" smtClean="0"/>
              <a:t>	</a:t>
            </a:r>
            <a:r>
              <a:rPr lang="ko-KR" altLang="en-US" sz="1600" dirty="0" err="1" smtClean="0"/>
              <a:t>콘텐츠를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직접 둘러싸고 있는 내부 </a:t>
            </a:r>
            <a:r>
              <a:rPr lang="ko-KR" altLang="en-US" sz="1600" dirty="0" smtClean="0"/>
              <a:t>여백</a:t>
            </a:r>
            <a:endParaRPr lang="en-US" altLang="ko-KR" sz="1600" dirty="0" smtClean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 smtClean="0"/>
              <a:t>테두리</a:t>
            </a:r>
            <a:endParaRPr lang="ko-KR" altLang="en-US" sz="1600" b="1" dirty="0"/>
          </a:p>
          <a:p>
            <a:pPr defTabSz="180000" fontAlgn="base"/>
            <a:r>
              <a:rPr lang="en-US" altLang="ko-KR" sz="1600" dirty="0" smtClean="0"/>
              <a:t>	</a:t>
            </a:r>
            <a:r>
              <a:rPr lang="ko-KR" altLang="en-US" sz="1600" dirty="0" err="1" smtClean="0"/>
              <a:t>패딩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외부의 테두리로서</a:t>
            </a:r>
            <a:r>
              <a:rPr lang="en-US" altLang="ko-KR" sz="1600" dirty="0"/>
              <a:t>, </a:t>
            </a:r>
            <a:r>
              <a:rPr lang="ko-KR" altLang="en-US" sz="1600" dirty="0"/>
              <a:t>직선이나 점선 혹은 </a:t>
            </a:r>
            <a:endParaRPr lang="en-US" altLang="ko-KR" sz="1600" dirty="0" smtClean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 smtClean="0"/>
              <a:t>이미지로 </a:t>
            </a:r>
            <a:r>
              <a:rPr lang="ko-KR" altLang="en-US" sz="1600" dirty="0"/>
              <a:t>테두리를 그릴 수 </a:t>
            </a:r>
            <a:r>
              <a:rPr lang="ko-KR" altLang="en-US" sz="1600" dirty="0" smtClean="0"/>
              <a:t>있음</a:t>
            </a:r>
            <a:endParaRPr lang="en-US" altLang="ko-KR" sz="1600" dirty="0" smtClean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 smtClean="0"/>
              <a:t>여백</a:t>
            </a:r>
            <a:endParaRPr lang="ko-KR" altLang="en-US" sz="1600" b="1" dirty="0"/>
          </a:p>
          <a:p>
            <a:pPr defTabSz="180000" fontAlgn="base"/>
            <a:r>
              <a:rPr lang="en-US" altLang="ko-KR" sz="1600" dirty="0" smtClean="0"/>
              <a:t>	</a:t>
            </a:r>
            <a:r>
              <a:rPr lang="ko-KR" altLang="en-US" sz="1600" dirty="0" smtClean="0"/>
              <a:t>박스의 </a:t>
            </a:r>
            <a:r>
              <a:rPr lang="ko-KR" altLang="en-US" sz="1600" dirty="0"/>
              <a:t>맨 바깥 영역이며 테두리 바깥의 </a:t>
            </a:r>
            <a:r>
              <a:rPr lang="ko-KR" altLang="en-US" sz="1600" dirty="0" smtClean="0"/>
              <a:t>공간으로</a:t>
            </a:r>
            <a:endParaRPr lang="en-US" altLang="ko-KR" sz="1600" dirty="0" smtClean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 smtClean="0"/>
              <a:t>인접한 </a:t>
            </a:r>
            <a:r>
              <a:rPr lang="ko-KR" altLang="en-US" sz="1600" dirty="0"/>
              <a:t>아래위 이웃 태그의 박스와의 거리</a:t>
            </a:r>
          </a:p>
        </p:txBody>
      </p:sp>
    </p:spTree>
    <p:extLst>
      <p:ext uri="{BB962C8B-B14F-4D97-AF65-F5344CB8AC3E}">
        <p14:creationId xmlns:p14="http://schemas.microsoft.com/office/powerpoint/2010/main" val="95152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332" y="2171148"/>
            <a:ext cx="2313806" cy="22346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4–2 CSS3 </a:t>
            </a:r>
            <a:r>
              <a:rPr lang="ko-KR" altLang="en-US" dirty="0"/>
              <a:t>스타일 시트로 꾸민 웹 페이지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0786" y="1700808"/>
            <a:ext cx="5180462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스타일을 </a:t>
            </a:r>
            <a:r>
              <a:rPr lang="ko-KR" altLang="en-US" sz="1200" dirty="0"/>
              <a:t>가진 웹 </a:t>
            </a:r>
            <a:r>
              <a:rPr lang="ko-KR" altLang="en-US" sz="1200" dirty="0" smtClean="0"/>
              <a:t>페이지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</a:t>
            </a:r>
          </a:p>
          <a:p>
            <a:pPr defTabSz="180000"/>
            <a:r>
              <a:rPr lang="en-US" altLang="ko-KR" sz="1200" b="1" dirty="0"/>
              <a:t>&lt;style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smtClean="0">
                <a:solidFill>
                  <a:srgbClr val="00B050"/>
                </a:solidFill>
              </a:rPr>
              <a:t>/* </a:t>
            </a:r>
            <a:r>
              <a:rPr lang="en-US" altLang="ko-KR" sz="1200" dirty="0">
                <a:solidFill>
                  <a:srgbClr val="00B050"/>
                </a:solidFill>
              </a:rPr>
              <a:t>CSS </a:t>
            </a:r>
            <a:r>
              <a:rPr lang="ko-KR" altLang="en-US" sz="1200" dirty="0">
                <a:solidFill>
                  <a:srgbClr val="00B050"/>
                </a:solidFill>
              </a:rPr>
              <a:t>스타일 시트 </a:t>
            </a:r>
            <a:r>
              <a:rPr lang="ko-KR" altLang="en-US" sz="1200" dirty="0" smtClean="0">
                <a:solidFill>
                  <a:srgbClr val="00B050"/>
                </a:solidFill>
              </a:rPr>
              <a:t>작성 </a:t>
            </a:r>
            <a:r>
              <a:rPr lang="en-US" altLang="ko-KR" sz="1200" dirty="0" smtClean="0">
                <a:solidFill>
                  <a:srgbClr val="00B050"/>
                </a:solidFill>
              </a:rPr>
              <a:t>*/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body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{ 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background-color : 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mistyrose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; } </a:t>
            </a:r>
          </a:p>
          <a:p>
            <a:pPr defTabSz="180000"/>
            <a:r>
              <a:rPr lang="en-US" altLang="ko-KR" sz="1200" b="1" dirty="0" smtClean="0"/>
              <a:t>	h3 </a:t>
            </a:r>
            <a:r>
              <a:rPr lang="en-US" altLang="ko-KR" sz="1200" b="1" dirty="0"/>
              <a:t>{ </a:t>
            </a:r>
            <a:r>
              <a:rPr lang="en-US" altLang="ko-KR" sz="1200" b="1" dirty="0" smtClean="0"/>
              <a:t>color : purple; </a:t>
            </a:r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hr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{ border : 5px solid </a:t>
            </a:r>
            <a:r>
              <a:rPr lang="en-US" altLang="ko-KR" sz="1200" b="1" dirty="0" err="1" smtClean="0"/>
              <a:t>yellowgreen</a:t>
            </a:r>
            <a:r>
              <a:rPr lang="en-US" altLang="ko-KR" sz="1200" b="1" dirty="0" smtClean="0"/>
              <a:t>; }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span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{ 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color :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blue; 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font-size :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20px; 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}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b="1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&lt;h3&gt;CSS </a:t>
            </a:r>
            <a:r>
              <a:rPr lang="ko-KR" altLang="en-US" sz="1200" dirty="0"/>
              <a:t>스타일 맛보기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나는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웹 프로그래밍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을 좋아합니다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015802" y="1897884"/>
            <a:ext cx="2240553" cy="236125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ko-KR" sz="1000" dirty="0" smtClean="0"/>
              <a:t>&lt;body&gt;</a:t>
            </a:r>
            <a:r>
              <a:rPr lang="ko-KR" altLang="en-US" sz="1000" dirty="0" smtClean="0"/>
              <a:t>요소의 배경색 </a:t>
            </a:r>
            <a:r>
              <a:rPr lang="en-US" altLang="ko-KR" sz="1000" b="1" dirty="0" err="1" smtClean="0"/>
              <a:t>mistyrose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>
            <a:off x="3034229" y="2134009"/>
            <a:ext cx="1324992" cy="579683"/>
          </a:xfrm>
          <a:custGeom>
            <a:avLst/>
            <a:gdLst>
              <a:gd name="connsiteX0" fmla="*/ 1032933 w 1032933"/>
              <a:gd name="connsiteY0" fmla="*/ 0 h 364067"/>
              <a:gd name="connsiteX1" fmla="*/ 668867 w 1032933"/>
              <a:gd name="connsiteY1" fmla="*/ 203200 h 364067"/>
              <a:gd name="connsiteX2" fmla="*/ 237067 w 1032933"/>
              <a:gd name="connsiteY2" fmla="*/ 254000 h 364067"/>
              <a:gd name="connsiteX3" fmla="*/ 0 w 1032933"/>
              <a:gd name="connsiteY3" fmla="*/ 364067 h 36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33" h="364067">
                <a:moveTo>
                  <a:pt x="1032933" y="0"/>
                </a:moveTo>
                <a:cubicBezTo>
                  <a:pt x="917222" y="80433"/>
                  <a:pt x="801511" y="160867"/>
                  <a:pt x="668867" y="203200"/>
                </a:cubicBezTo>
                <a:cubicBezTo>
                  <a:pt x="536223" y="245533"/>
                  <a:pt x="348545" y="227189"/>
                  <a:pt x="237067" y="254000"/>
                </a:cubicBezTo>
                <a:cubicBezTo>
                  <a:pt x="125589" y="280811"/>
                  <a:pt x="62794" y="322439"/>
                  <a:pt x="0" y="3640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468395" y="2134009"/>
            <a:ext cx="601133" cy="988505"/>
          </a:xfrm>
          <a:custGeom>
            <a:avLst/>
            <a:gdLst>
              <a:gd name="connsiteX0" fmla="*/ 0 w 601133"/>
              <a:gd name="connsiteY0" fmla="*/ 0 h 770467"/>
              <a:gd name="connsiteX1" fmla="*/ 152400 w 601133"/>
              <a:gd name="connsiteY1" fmla="*/ 601134 h 770467"/>
              <a:gd name="connsiteX2" fmla="*/ 601133 w 601133"/>
              <a:gd name="connsiteY2" fmla="*/ 770467 h 77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3" h="770467">
                <a:moveTo>
                  <a:pt x="0" y="0"/>
                </a:moveTo>
                <a:cubicBezTo>
                  <a:pt x="26105" y="236361"/>
                  <a:pt x="52211" y="472723"/>
                  <a:pt x="152400" y="601134"/>
                </a:cubicBezTo>
                <a:cubicBezTo>
                  <a:pt x="252589" y="729545"/>
                  <a:pt x="426861" y="750006"/>
                  <a:pt x="601133" y="7704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39562" y="3701240"/>
            <a:ext cx="2123251" cy="236126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ko-KR" sz="1000" dirty="0" smtClean="0"/>
              <a:t>&lt;span&gt;</a:t>
            </a:r>
            <a:r>
              <a:rPr lang="ko-KR" altLang="en-US" sz="1000" dirty="0" smtClean="0"/>
              <a:t>의 글자는 </a:t>
            </a:r>
            <a:r>
              <a:rPr lang="en-US" altLang="ko-KR" sz="1000" dirty="0" smtClean="0"/>
              <a:t>blue</a:t>
            </a:r>
            <a:r>
              <a:rPr lang="ko-KR" altLang="en-US" sz="1000" dirty="0" smtClean="0"/>
              <a:t>에 </a:t>
            </a:r>
            <a:r>
              <a:rPr lang="en-US" altLang="ko-KR" sz="1000" dirty="0" smtClean="0"/>
              <a:t>20</a:t>
            </a:r>
            <a:r>
              <a:rPr lang="ko-KR" altLang="en-US" sz="1000" dirty="0" smtClean="0"/>
              <a:t>픽셀</a:t>
            </a:r>
            <a:endParaRPr lang="ko-KR" altLang="en-US" sz="1000" dirty="0"/>
          </a:p>
        </p:txBody>
      </p:sp>
      <p:sp>
        <p:nvSpPr>
          <p:cNvPr id="11" name="자유형 10"/>
          <p:cNvSpPr/>
          <p:nvPr/>
        </p:nvSpPr>
        <p:spPr>
          <a:xfrm>
            <a:off x="2060562" y="3338335"/>
            <a:ext cx="979000" cy="439314"/>
          </a:xfrm>
          <a:custGeom>
            <a:avLst/>
            <a:gdLst>
              <a:gd name="connsiteX0" fmla="*/ 795867 w 796180"/>
              <a:gd name="connsiteY0" fmla="*/ 270933 h 270933"/>
              <a:gd name="connsiteX1" fmla="*/ 685800 w 796180"/>
              <a:gd name="connsiteY1" fmla="*/ 152400 h 270933"/>
              <a:gd name="connsiteX2" fmla="*/ 118534 w 796180"/>
              <a:gd name="connsiteY2" fmla="*/ 76200 h 270933"/>
              <a:gd name="connsiteX3" fmla="*/ 0 w 796180"/>
              <a:gd name="connsiteY3" fmla="*/ 0 h 27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180" h="270933">
                <a:moveTo>
                  <a:pt x="795867" y="270933"/>
                </a:moveTo>
                <a:cubicBezTo>
                  <a:pt x="797278" y="227894"/>
                  <a:pt x="798689" y="184856"/>
                  <a:pt x="685800" y="152400"/>
                </a:cubicBezTo>
                <a:cubicBezTo>
                  <a:pt x="572911" y="119944"/>
                  <a:pt x="232834" y="101600"/>
                  <a:pt x="118534" y="76200"/>
                </a:cubicBezTo>
                <a:cubicBezTo>
                  <a:pt x="4234" y="50800"/>
                  <a:pt x="2117" y="25400"/>
                  <a:pt x="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136079" y="3654426"/>
            <a:ext cx="1314450" cy="133473"/>
          </a:xfrm>
          <a:custGeom>
            <a:avLst/>
            <a:gdLst>
              <a:gd name="connsiteX0" fmla="*/ 0 w 1314450"/>
              <a:gd name="connsiteY0" fmla="*/ 133473 h 133473"/>
              <a:gd name="connsiteX1" fmla="*/ 676275 w 1314450"/>
              <a:gd name="connsiteY1" fmla="*/ 123 h 133473"/>
              <a:gd name="connsiteX2" fmla="*/ 1314450 w 1314450"/>
              <a:gd name="connsiteY2" fmla="*/ 114423 h 13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133473">
                <a:moveTo>
                  <a:pt x="0" y="133473"/>
                </a:moveTo>
                <a:cubicBezTo>
                  <a:pt x="228600" y="68385"/>
                  <a:pt x="457200" y="3298"/>
                  <a:pt x="676275" y="123"/>
                </a:cubicBezTo>
                <a:cubicBezTo>
                  <a:pt x="895350" y="-3052"/>
                  <a:pt x="1104900" y="55685"/>
                  <a:pt x="1314450" y="11442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/>
              <p14:cNvContentPartPr/>
              <p14:nvPr/>
            </p14:nvContentPartPr>
            <p14:xfrm>
              <a:off x="2736720" y="2774880"/>
              <a:ext cx="57600" cy="36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0880" y="2711520"/>
                <a:ext cx="892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잉크 12"/>
              <p14:cNvContentPartPr/>
              <p14:nvPr/>
            </p14:nvContentPartPr>
            <p14:xfrm>
              <a:off x="1631880" y="2946240"/>
              <a:ext cx="51120" cy="36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6040" y="2882880"/>
                <a:ext cx="828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잉크 13"/>
              <p14:cNvContentPartPr/>
              <p14:nvPr/>
            </p14:nvContentPartPr>
            <p14:xfrm>
              <a:off x="1739880" y="3130560"/>
              <a:ext cx="38520" cy="36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24040" y="3067200"/>
                <a:ext cx="702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잉크 14"/>
              <p14:cNvContentPartPr/>
              <p14:nvPr/>
            </p14:nvContentPartPr>
            <p14:xfrm>
              <a:off x="1301760" y="2768760"/>
              <a:ext cx="44640" cy="36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5920" y="2705040"/>
                <a:ext cx="766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잉크 15"/>
              <p14:cNvContentPartPr/>
              <p14:nvPr/>
            </p14:nvContentPartPr>
            <p14:xfrm>
              <a:off x="3638520" y="2755800"/>
              <a:ext cx="32040" cy="36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22680" y="2692440"/>
                <a:ext cx="637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잉크 16"/>
              <p14:cNvContentPartPr/>
              <p14:nvPr/>
            </p14:nvContentPartPr>
            <p14:xfrm>
              <a:off x="1117440" y="2959200"/>
              <a:ext cx="19440" cy="36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01600" y="2895480"/>
                <a:ext cx="511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잉크 17"/>
              <p14:cNvContentPartPr/>
              <p14:nvPr/>
            </p14:nvContentPartPr>
            <p14:xfrm>
              <a:off x="2298600" y="2946240"/>
              <a:ext cx="45000" cy="36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82760" y="2882880"/>
                <a:ext cx="766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잉크 18"/>
              <p14:cNvContentPartPr/>
              <p14:nvPr/>
            </p14:nvContentPartPr>
            <p14:xfrm>
              <a:off x="1111320" y="3130560"/>
              <a:ext cx="25560" cy="36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95480" y="3067200"/>
                <a:ext cx="572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잉크 19"/>
              <p14:cNvContentPartPr/>
              <p14:nvPr/>
            </p14:nvContentPartPr>
            <p14:xfrm>
              <a:off x="3505320" y="3124080"/>
              <a:ext cx="82800" cy="1332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89480" y="3060720"/>
                <a:ext cx="1144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잉크 20"/>
              <p14:cNvContentPartPr/>
              <p14:nvPr/>
            </p14:nvContentPartPr>
            <p14:xfrm>
              <a:off x="3511440" y="3321000"/>
              <a:ext cx="76680" cy="684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495600" y="3257640"/>
                <a:ext cx="1083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잉크 21"/>
              <p14:cNvContentPartPr/>
              <p14:nvPr/>
            </p14:nvContentPartPr>
            <p14:xfrm>
              <a:off x="1295280" y="3314520"/>
              <a:ext cx="32400" cy="1944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279440" y="3251160"/>
                <a:ext cx="6408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잉크 22"/>
              <p14:cNvContentPartPr/>
              <p14:nvPr/>
            </p14:nvContentPartPr>
            <p14:xfrm>
              <a:off x="1797120" y="3321000"/>
              <a:ext cx="32040" cy="1296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781280" y="3257640"/>
                <a:ext cx="637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4" name="잉크 23"/>
              <p14:cNvContentPartPr/>
              <p14:nvPr/>
            </p14:nvContentPartPr>
            <p14:xfrm>
              <a:off x="2984400" y="3301920"/>
              <a:ext cx="51120" cy="684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968560" y="3238560"/>
                <a:ext cx="828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5" name="잉크 24"/>
              <p14:cNvContentPartPr/>
              <p14:nvPr/>
            </p14:nvContentPartPr>
            <p14:xfrm>
              <a:off x="527040" y="2305080"/>
              <a:ext cx="705240" cy="148608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17680" y="2295720"/>
                <a:ext cx="723960" cy="150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179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모델을 구성하는 </a:t>
            </a:r>
            <a:r>
              <a:rPr lang="en-US" altLang="ko-KR" dirty="0"/>
              <a:t>CSS3 </a:t>
            </a:r>
            <a:r>
              <a:rPr lang="ko-KR" altLang="en-US" dirty="0" err="1" smtClean="0"/>
              <a:t>프로퍼티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84784"/>
            <a:ext cx="6984776" cy="463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1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</a:t>
            </a:r>
            <a:r>
              <a:rPr lang="ko-KR" altLang="en-US" dirty="0" smtClean="0"/>
              <a:t>크기 </a:t>
            </a:r>
            <a:r>
              <a:rPr lang="en-US" altLang="ko-KR" dirty="0" smtClean="0"/>
              <a:t>- &lt;</a:t>
            </a:r>
            <a:r>
              <a:rPr lang="en-US" altLang="ko-KR" dirty="0"/>
              <a:t>div&gt; </a:t>
            </a:r>
            <a:r>
              <a:rPr lang="ko-KR" altLang="en-US" dirty="0"/>
              <a:t>태그의 박스 </a:t>
            </a:r>
            <a:r>
              <a:rPr lang="ko-KR" altLang="en-US" dirty="0" smtClean="0"/>
              <a:t>모델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049815"/>
            <a:ext cx="32956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1331277" y="2034426"/>
            <a:ext cx="2400249" cy="1631394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 err="1" smtClean="0"/>
              <a:t>div.box</a:t>
            </a:r>
            <a:r>
              <a:rPr lang="en-US" altLang="ko-KR" sz="1400" b="1" dirty="0" smtClean="0"/>
              <a:t> {</a:t>
            </a:r>
          </a:p>
          <a:p>
            <a:pPr defTabSz="180000"/>
            <a:r>
              <a:rPr lang="en-US" altLang="ko-KR" sz="1400" dirty="0"/>
              <a:t>	width : 150px;</a:t>
            </a:r>
          </a:p>
          <a:p>
            <a:pPr defTabSz="180000"/>
            <a:r>
              <a:rPr lang="en-US" altLang="ko-KR" sz="1400" dirty="0"/>
              <a:t>	height : 50px;</a:t>
            </a:r>
          </a:p>
          <a:p>
            <a:pPr defTabSz="180000"/>
            <a:r>
              <a:rPr lang="en-US" altLang="ko-KR" sz="1400" dirty="0" smtClean="0"/>
              <a:t>	margin </a:t>
            </a:r>
            <a:r>
              <a:rPr lang="en-US" altLang="ko-KR" sz="1400" dirty="0"/>
              <a:t>: 40px;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border-width : </a:t>
            </a:r>
            <a:r>
              <a:rPr lang="en-US" altLang="ko-KR" sz="1400" dirty="0"/>
              <a:t>30px;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padding : 20px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375883" y="3994732"/>
            <a:ext cx="2355643" cy="760095"/>
          </a:xfrm>
          <a:prstGeom prst="roundRect">
            <a:avLst>
              <a:gd name="adj" fmla="val 56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 smtClean="0"/>
              <a:t>&lt;div class=</a:t>
            </a:r>
            <a:r>
              <a:rPr lang="en-US" altLang="ko-KR" sz="1400" b="1" dirty="0"/>
              <a:t>"box"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 smtClean="0"/>
              <a:t>DIVDIVDIV</a:t>
            </a:r>
          </a:p>
          <a:p>
            <a:pPr defTabSz="180000"/>
            <a:r>
              <a:rPr lang="en-US" altLang="ko-KR" sz="1400" b="1" dirty="0" smtClean="0"/>
              <a:t>&lt;/</a:t>
            </a:r>
            <a:r>
              <a:rPr lang="en-US" altLang="ko-KR" sz="1400" b="1" dirty="0"/>
              <a:t>div&gt;</a:t>
            </a:r>
            <a:endParaRPr lang="ko-KR" alt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756354" y="1772816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C00000"/>
                </a:solidFill>
              </a:rPr>
              <a:t>CSS </a:t>
            </a:r>
            <a:r>
              <a:rPr lang="ko-KR" altLang="en-US" sz="1200" dirty="0" smtClean="0">
                <a:solidFill>
                  <a:srgbClr val="C00000"/>
                </a:solidFill>
              </a:rPr>
              <a:t>스타일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24201" y="3733122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C00000"/>
                </a:solidFill>
              </a:rPr>
              <a:t>HTML </a:t>
            </a:r>
            <a:r>
              <a:rPr lang="ko-KR" altLang="en-US" sz="1200" dirty="0" smtClean="0">
                <a:solidFill>
                  <a:srgbClr val="C00000"/>
                </a:solidFill>
              </a:rPr>
              <a:t>코드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5427737" y="2093313"/>
            <a:ext cx="0" cy="424353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4463762" y="2182378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margin : </a:t>
            </a:r>
            <a:r>
              <a:rPr lang="en-US" altLang="ko-KR" sz="1000" dirty="0" smtClean="0"/>
              <a:t>40px</a:t>
            </a:r>
            <a:endParaRPr lang="en-US" altLang="ko-KR" sz="1000" dirty="0"/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5975930" y="2505159"/>
            <a:ext cx="1" cy="275155"/>
          </a:xfrm>
          <a:prstGeom prst="straightConnector1">
            <a:avLst/>
          </a:prstGeom>
          <a:ln w="95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4673247" y="2513102"/>
            <a:ext cx="13740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b</a:t>
            </a:r>
            <a:r>
              <a:rPr lang="en-US" altLang="ko-KR" sz="1000" dirty="0" smtClean="0">
                <a:solidFill>
                  <a:schemeClr val="bg1"/>
                </a:solidFill>
              </a:rPr>
              <a:t>order-width 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en-US" altLang="ko-KR" sz="1000" dirty="0" smtClean="0">
                <a:solidFill>
                  <a:schemeClr val="bg1"/>
                </a:solidFill>
              </a:rPr>
              <a:t>30px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6335969" y="2762478"/>
            <a:ext cx="1" cy="227402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245606" y="2753068"/>
            <a:ext cx="1090363" cy="24622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/>
              <a:t>padding </a:t>
            </a:r>
            <a:r>
              <a:rPr lang="en-US" altLang="ko-KR" sz="1000" dirty="0"/>
              <a:t>: </a:t>
            </a:r>
            <a:r>
              <a:rPr lang="en-US" altLang="ko-KR" sz="1000" dirty="0" smtClean="0"/>
              <a:t>20px</a:t>
            </a:r>
            <a:endParaRPr lang="en-US" altLang="ko-KR" sz="1000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7300559" y="2987712"/>
            <a:ext cx="0" cy="466788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 flipV="1">
            <a:off x="5217031" y="4437940"/>
            <a:ext cx="1407691" cy="2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476130" y="4360998"/>
            <a:ext cx="962938" cy="153888"/>
          </a:xfrm>
          <a:prstGeom prst="rect">
            <a:avLst/>
          </a:prstGeom>
          <a:solidFill>
            <a:schemeClr val="bg1"/>
          </a:solidFill>
        </p:spPr>
        <p:txBody>
          <a:bodyPr wrap="none" lIns="72000" tIns="0" rIns="72000" bIns="0">
            <a:spAutoFit/>
          </a:bodyPr>
          <a:lstStyle/>
          <a:p>
            <a:pPr defTabSz="180000"/>
            <a:r>
              <a:rPr lang="en-US" altLang="ko-KR" sz="1000" dirty="0"/>
              <a:t>width : </a:t>
            </a:r>
            <a:r>
              <a:rPr lang="en-US" altLang="ko-KR" sz="1000" dirty="0" smtClean="0"/>
              <a:t>150px</a:t>
            </a:r>
            <a:endParaRPr lang="en-US" altLang="ko-KR" sz="1000" dirty="0"/>
          </a:p>
        </p:txBody>
      </p:sp>
      <p:sp>
        <p:nvSpPr>
          <p:cNvPr id="50" name="직사각형 49"/>
          <p:cNvSpPr/>
          <p:nvPr/>
        </p:nvSpPr>
        <p:spPr>
          <a:xfrm>
            <a:off x="7200066" y="3133433"/>
            <a:ext cx="795089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defTabSz="180000"/>
            <a:r>
              <a:rPr lang="en-US" altLang="ko-KR" sz="1000" dirty="0"/>
              <a:t>height : </a:t>
            </a:r>
            <a:r>
              <a:rPr lang="en-US" altLang="ko-KR" sz="1000" dirty="0" smtClean="0"/>
              <a:t>50px</a:t>
            </a:r>
            <a:endParaRPr lang="en-US" altLang="ko-KR" sz="1000" dirty="0"/>
          </a:p>
        </p:txBody>
      </p:sp>
      <p:cxnSp>
        <p:nvCxnSpPr>
          <p:cNvPr id="58" name="직선 연결선 57"/>
          <p:cNvCxnSpPr/>
          <p:nvPr/>
        </p:nvCxnSpPr>
        <p:spPr>
          <a:xfrm>
            <a:off x="5217031" y="3530779"/>
            <a:ext cx="0" cy="98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6634246" y="3530779"/>
            <a:ext cx="0" cy="98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6684793" y="2999289"/>
            <a:ext cx="8753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6679550" y="3459912"/>
            <a:ext cx="8753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1657440" y="2216160"/>
              <a:ext cx="336960" cy="2592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1600" y="2152800"/>
                <a:ext cx="3686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/>
              <p14:cNvContentPartPr/>
              <p14:nvPr/>
            </p14:nvContentPartPr>
            <p14:xfrm>
              <a:off x="1866960" y="4140360"/>
              <a:ext cx="1022760" cy="1908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1120" y="4076640"/>
                <a:ext cx="10544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/>
              <p14:cNvContentPartPr/>
              <p14:nvPr/>
            </p14:nvContentPartPr>
            <p14:xfrm>
              <a:off x="1574640" y="2698920"/>
              <a:ext cx="3429360" cy="47016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65280" y="2689560"/>
                <a:ext cx="3448080" cy="48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424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794512"/>
            <a:ext cx="3234586" cy="34129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4-13 &lt;div&gt;</a:t>
            </a:r>
            <a:r>
              <a:rPr lang="ko-KR" altLang="en-US" dirty="0"/>
              <a:t>의 박스 모델 </a:t>
            </a:r>
            <a:r>
              <a:rPr lang="ko-KR" altLang="en-US" dirty="0" smtClean="0"/>
              <a:t>보이기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03114" y="1477808"/>
            <a:ext cx="3968886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박스 모델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dirty="0"/>
              <a:t>body </a:t>
            </a:r>
            <a:r>
              <a:rPr lang="en-US" altLang="ko-KR" sz="1400" dirty="0" smtClean="0"/>
              <a:t>{ background : </a:t>
            </a:r>
            <a:r>
              <a:rPr lang="en-US" altLang="ko-KR" sz="1400" dirty="0" err="1" smtClean="0"/>
              <a:t>ghostwhite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dirty="0" smtClean="0"/>
              <a:t>Span </a:t>
            </a:r>
            <a:r>
              <a:rPr lang="en-US" altLang="ko-KR" sz="1400" dirty="0"/>
              <a:t>{ </a:t>
            </a:r>
            <a:r>
              <a:rPr lang="en-US" altLang="ko-KR" sz="1400" dirty="0" smtClean="0"/>
              <a:t>background : </a:t>
            </a:r>
            <a:r>
              <a:rPr lang="en-US" altLang="ko-KR" sz="1400" dirty="0" err="1" smtClean="0"/>
              <a:t>deepskyblue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b="1" dirty="0" err="1" smtClean="0"/>
              <a:t>div.box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{</a:t>
            </a:r>
          </a:p>
          <a:p>
            <a:pPr defTabSz="180000"/>
            <a:r>
              <a:rPr lang="en-US" altLang="ko-KR" sz="1400" dirty="0" smtClean="0"/>
              <a:t>	background : yellow;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border-style : </a:t>
            </a:r>
            <a:r>
              <a:rPr lang="en-US" altLang="ko-KR" sz="1400" dirty="0"/>
              <a:t>solid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 	border-color : </a:t>
            </a:r>
            <a:r>
              <a:rPr lang="en-US" altLang="ko-KR" sz="1400" dirty="0" err="1"/>
              <a:t>p</a:t>
            </a:r>
            <a:r>
              <a:rPr lang="en-US" altLang="ko-KR" sz="1400" dirty="0" err="1" smtClean="0"/>
              <a:t>eru</a:t>
            </a:r>
            <a:r>
              <a:rPr lang="en-US" altLang="ko-KR" sz="1400" dirty="0"/>
              <a:t>; 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margin : 40px;</a:t>
            </a:r>
          </a:p>
          <a:p>
            <a:pPr defTabSz="180000"/>
            <a:r>
              <a:rPr lang="en-US" altLang="ko-KR" sz="1400" dirty="0" smtClean="0"/>
              <a:t>	border-width : </a:t>
            </a:r>
            <a:r>
              <a:rPr lang="en-US" altLang="ko-KR" sz="1400" dirty="0"/>
              <a:t>3</a:t>
            </a:r>
            <a:r>
              <a:rPr lang="en-US" altLang="ko-KR" sz="1400" dirty="0" smtClean="0"/>
              <a:t>0px</a:t>
            </a:r>
            <a:r>
              <a:rPr lang="en-US" altLang="ko-KR" sz="1400" dirty="0"/>
              <a:t>; </a:t>
            </a:r>
          </a:p>
          <a:p>
            <a:pPr defTabSz="180000"/>
            <a:r>
              <a:rPr lang="en-US" altLang="ko-KR" sz="1400" dirty="0" smtClean="0"/>
              <a:t>	padding : </a:t>
            </a:r>
            <a:r>
              <a:rPr lang="en-US" altLang="ko-KR" sz="1400" dirty="0"/>
              <a:t>20px;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div class="</a:t>
            </a:r>
            <a:r>
              <a:rPr lang="en-US" altLang="ko-KR" sz="1400" b="1" dirty="0" smtClean="0"/>
              <a:t>box"&gt;</a:t>
            </a:r>
          </a:p>
          <a:p>
            <a:pPr defTabSz="180000"/>
            <a:r>
              <a:rPr lang="en-US" altLang="ko-KR" sz="1400" b="1" dirty="0" smtClean="0"/>
              <a:t>		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&lt;span&gt;DIVDIVDIV&lt;/span&gt;</a:t>
            </a:r>
          </a:p>
          <a:p>
            <a:pPr defTabSz="180000"/>
            <a:r>
              <a:rPr lang="en-US" altLang="ko-KR" sz="1400" b="1" dirty="0" smtClean="0"/>
              <a:t>	&lt;/</a:t>
            </a:r>
            <a:r>
              <a:rPr lang="en-US" altLang="ko-KR" sz="1400" b="1" dirty="0"/>
              <a:t>div&gt;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html&gt;</a:t>
            </a:r>
            <a:endParaRPr lang="ko-KR" altLang="en-US" sz="14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059832" y="5798288"/>
            <a:ext cx="2232248" cy="442674"/>
          </a:xfrm>
          <a:prstGeom prst="wedgeRoundRectCallout">
            <a:avLst>
              <a:gd name="adj1" fmla="val -67666"/>
              <a:gd name="adj2" fmla="val -653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err="1" smtClean="0"/>
              <a:t>콘텐츠</a:t>
            </a:r>
            <a:r>
              <a:rPr lang="ko-KR" altLang="en-US" sz="1000" dirty="0" smtClean="0"/>
              <a:t> 영역이 보이도록</a:t>
            </a:r>
            <a:endParaRPr lang="en-US" altLang="ko-KR" sz="1000" dirty="0" smtClean="0"/>
          </a:p>
          <a:p>
            <a:pPr fontAlgn="base"/>
            <a:r>
              <a:rPr lang="ko-KR" altLang="en-US" sz="1000" dirty="0" smtClean="0"/>
              <a:t>파란색 배경의 </a:t>
            </a:r>
            <a:r>
              <a:rPr lang="en-US" altLang="ko-KR" sz="1000" dirty="0" smtClean="0"/>
              <a:t>&lt;span&gt; </a:t>
            </a:r>
            <a:r>
              <a:rPr lang="ko-KR" altLang="en-US" sz="1000" dirty="0" smtClean="0"/>
              <a:t>태그 삽입</a:t>
            </a:r>
            <a:endParaRPr lang="ko-KR" altLang="en-US" sz="1000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448021" y="3335296"/>
            <a:ext cx="568859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045797" y="2990925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margin : </a:t>
            </a:r>
            <a:r>
              <a:rPr lang="en-US" altLang="ko-KR" sz="1000" dirty="0" smtClean="0"/>
              <a:t>40px</a:t>
            </a:r>
            <a:endParaRPr lang="en-US" altLang="ko-KR" sz="1000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256117" y="2853835"/>
            <a:ext cx="1" cy="275155"/>
          </a:xfrm>
          <a:prstGeom prst="straightConnector1">
            <a:avLst/>
          </a:prstGeom>
          <a:ln w="95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5703382" y="3911360"/>
            <a:ext cx="265841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324928" y="4773875"/>
            <a:ext cx="1090363" cy="24622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/>
              <a:t>padding </a:t>
            </a:r>
            <a:r>
              <a:rPr lang="en-US" altLang="ko-KR" sz="1000" dirty="0"/>
              <a:t>: </a:t>
            </a:r>
            <a:r>
              <a:rPr lang="en-US" altLang="ko-KR" sz="1000" dirty="0" smtClean="0"/>
              <a:t>20px</a:t>
            </a:r>
            <a:endParaRPr lang="en-US" altLang="ko-KR" sz="1000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7100110" y="4127384"/>
            <a:ext cx="360040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916885" y="4703448"/>
            <a:ext cx="9701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/>
              <a:t>border </a:t>
            </a:r>
            <a:r>
              <a:rPr lang="en-US" altLang="ko-KR" sz="1000" dirty="0"/>
              <a:t>: </a:t>
            </a:r>
            <a:r>
              <a:rPr lang="en-US" altLang="ko-KR" sz="1000" dirty="0" smtClean="0"/>
              <a:t>30px</a:t>
            </a:r>
            <a:endParaRPr lang="en-US" altLang="ko-KR" sz="1000" dirty="0"/>
          </a:p>
        </p:txBody>
      </p:sp>
      <p:sp>
        <p:nvSpPr>
          <p:cNvPr id="50" name="자유형 49"/>
          <p:cNvSpPr/>
          <p:nvPr/>
        </p:nvSpPr>
        <p:spPr>
          <a:xfrm>
            <a:off x="5595234" y="3910549"/>
            <a:ext cx="235600" cy="919625"/>
          </a:xfrm>
          <a:custGeom>
            <a:avLst/>
            <a:gdLst>
              <a:gd name="connsiteX0" fmla="*/ 0 w 235600"/>
              <a:gd name="connsiteY0" fmla="*/ 919625 h 919625"/>
              <a:gd name="connsiteX1" fmla="*/ 198555 w 235600"/>
              <a:gd name="connsiteY1" fmla="*/ 444137 h 919625"/>
              <a:gd name="connsiteX2" fmla="*/ 235131 w 235600"/>
              <a:gd name="connsiteY2" fmla="*/ 0 h 91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600" h="919625">
                <a:moveTo>
                  <a:pt x="0" y="919625"/>
                </a:moveTo>
                <a:cubicBezTo>
                  <a:pt x="79683" y="758516"/>
                  <a:pt x="159367" y="597408"/>
                  <a:pt x="198555" y="444137"/>
                </a:cubicBezTo>
                <a:cubicBezTo>
                  <a:pt x="237743" y="290866"/>
                  <a:pt x="236437" y="145433"/>
                  <a:pt x="235131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 50"/>
          <p:cNvSpPr/>
          <p:nvPr/>
        </p:nvSpPr>
        <p:spPr>
          <a:xfrm>
            <a:off x="7260978" y="4114329"/>
            <a:ext cx="5225" cy="600892"/>
          </a:xfrm>
          <a:custGeom>
            <a:avLst/>
            <a:gdLst>
              <a:gd name="connsiteX0" fmla="*/ 0 w 5225"/>
              <a:gd name="connsiteY0" fmla="*/ 600892 h 600892"/>
              <a:gd name="connsiteX1" fmla="*/ 5225 w 5225"/>
              <a:gd name="connsiteY1" fmla="*/ 0 h 60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" h="600892">
                <a:moveTo>
                  <a:pt x="0" y="600892"/>
                </a:moveTo>
                <a:cubicBezTo>
                  <a:pt x="1742" y="400595"/>
                  <a:pt x="3483" y="200297"/>
                  <a:pt x="5225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99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박스 모델의 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테두리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단축프로퍼티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078933" y="3460174"/>
            <a:ext cx="6375674" cy="1841034"/>
            <a:chOff x="974600" y="2635488"/>
            <a:chExt cx="6197746" cy="1841034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6693" y="3076923"/>
              <a:ext cx="1525653" cy="76070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4" name="모서리가 둥근 직사각형 23"/>
            <p:cNvSpPr/>
            <p:nvPr/>
          </p:nvSpPr>
          <p:spPr>
            <a:xfrm>
              <a:off x="985784" y="2902169"/>
              <a:ext cx="4290187" cy="1035308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 fontAlgn="base" latinLnBrk="0"/>
              <a:r>
                <a:rPr lang="en-US" altLang="ko-KR" sz="1200" dirty="0"/>
                <a:t>p { </a:t>
              </a:r>
            </a:p>
            <a:p>
              <a:pPr defTabSz="180000" fontAlgn="base" latinLnBrk="0"/>
              <a:r>
                <a:rPr lang="en-US" altLang="ko-KR" sz="1200" dirty="0"/>
                <a:t>	</a:t>
              </a:r>
              <a:r>
                <a:rPr lang="en-US" altLang="ko-KR" sz="1200" b="1" dirty="0" smtClean="0"/>
                <a:t>border-left-width</a:t>
              </a:r>
              <a:r>
                <a:rPr lang="en-US" altLang="ko-KR" sz="1200" dirty="0" smtClean="0"/>
                <a:t> : </a:t>
              </a:r>
              <a:r>
                <a:rPr lang="en-US" altLang="ko-KR" sz="1200" dirty="0"/>
                <a:t>3px; </a:t>
              </a:r>
              <a:r>
                <a:rPr lang="en-US" altLang="ko-KR" sz="1200" dirty="0" smtClean="0"/>
                <a:t>	/* </a:t>
              </a:r>
              <a:r>
                <a:rPr lang="ko-KR" altLang="en-US" sz="1200" dirty="0" smtClean="0"/>
                <a:t>테두리 </a:t>
              </a:r>
              <a:r>
                <a:rPr lang="ko-KR" altLang="en-US" sz="1200" dirty="0"/>
                <a:t>왼쪽 두께 </a:t>
              </a:r>
              <a:r>
                <a:rPr lang="en-US" altLang="ko-KR" sz="1200" dirty="0"/>
                <a:t>3</a:t>
              </a:r>
              <a:r>
                <a:rPr lang="ko-KR" altLang="en-US" sz="1200" dirty="0"/>
                <a:t>픽셀 *</a:t>
              </a:r>
              <a:r>
                <a:rPr lang="en-US" altLang="ko-KR" sz="1200" dirty="0"/>
                <a:t>/</a:t>
              </a:r>
              <a:endParaRPr lang="ko-KR" altLang="en-US" sz="1200" dirty="0"/>
            </a:p>
            <a:p>
              <a:pPr defTabSz="180000" fontAlgn="base" latinLnBrk="0"/>
              <a:r>
                <a:rPr lang="ko-KR" altLang="en-US" sz="1200" dirty="0"/>
                <a:t>	</a:t>
              </a:r>
              <a:r>
                <a:rPr lang="en-US" altLang="ko-KR" sz="1200" dirty="0" smtClean="0"/>
                <a:t>border-left-style : </a:t>
              </a:r>
              <a:r>
                <a:rPr lang="en-US" altLang="ko-KR" sz="1200" dirty="0"/>
                <a:t>dotted; </a:t>
              </a:r>
              <a:r>
                <a:rPr lang="en-US" altLang="ko-KR" sz="1200" dirty="0" smtClean="0"/>
                <a:t>	/* </a:t>
              </a:r>
              <a:r>
                <a:rPr lang="ko-KR" altLang="en-US" sz="1200" dirty="0"/>
                <a:t>테두리 </a:t>
              </a:r>
              <a:r>
                <a:rPr lang="ko-KR" altLang="en-US" sz="1200" dirty="0" smtClean="0"/>
                <a:t>왼쪽 선 </a:t>
              </a:r>
              <a:r>
                <a:rPr lang="ko-KR" altLang="en-US" sz="1200" dirty="0"/>
                <a:t>점선 *</a:t>
              </a:r>
              <a:r>
                <a:rPr lang="en-US" altLang="ko-KR" sz="1200" dirty="0"/>
                <a:t>/</a:t>
              </a:r>
              <a:endParaRPr lang="ko-KR" altLang="en-US" sz="1200" dirty="0"/>
            </a:p>
            <a:p>
              <a:pPr defTabSz="180000" fontAlgn="base" latinLnBrk="0"/>
              <a:r>
                <a:rPr lang="ko-KR" altLang="en-US" sz="1200" dirty="0"/>
                <a:t>	</a:t>
              </a:r>
              <a:r>
                <a:rPr lang="en-US" altLang="ko-KR" sz="1200" dirty="0" smtClean="0"/>
                <a:t>border-left-color : </a:t>
              </a:r>
              <a:r>
                <a:rPr lang="en-US" altLang="ko-KR" sz="1200" dirty="0"/>
                <a:t>blue; </a:t>
              </a:r>
              <a:r>
                <a:rPr lang="en-US" altLang="ko-KR" sz="1200" dirty="0" smtClean="0"/>
                <a:t>	/* </a:t>
              </a:r>
              <a:r>
                <a:rPr lang="ko-KR" altLang="en-US" sz="1200" dirty="0"/>
                <a:t>테두리 왼쪽 </a:t>
              </a:r>
              <a:r>
                <a:rPr lang="ko-KR" altLang="en-US" sz="1200" dirty="0" smtClean="0"/>
                <a:t>선 색 </a:t>
              </a:r>
              <a:r>
                <a:rPr lang="en-US" altLang="ko-KR" sz="1200" dirty="0"/>
                <a:t>blue */</a:t>
              </a:r>
            </a:p>
            <a:p>
              <a:pPr defTabSz="180000" fontAlgn="base" latinLnBrk="0"/>
              <a:r>
                <a:rPr lang="en-US" altLang="ko-KR" sz="1200" dirty="0"/>
                <a:t>}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07091" y="2635488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79408" y="392987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974600" y="4191486"/>
              <a:ext cx="4312554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smtClean="0"/>
                <a:t>&lt;p&gt;</a:t>
              </a:r>
              <a:r>
                <a:rPr lang="ko-KR" altLang="en-US" sz="1200" dirty="0" smtClean="0"/>
                <a:t>박스모델</a:t>
              </a:r>
              <a:r>
                <a:rPr lang="en-US" altLang="ko-KR" sz="1200" dirty="0" smtClean="0"/>
                <a:t>&lt;/p&gt;</a:t>
              </a:r>
              <a:endParaRPr lang="ko-KR" altLang="en-US" sz="12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78933" y="2636912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HTML </a:t>
            </a:r>
            <a:r>
              <a:rPr lang="ko-KR" altLang="en-US" sz="1100" dirty="0" smtClean="0">
                <a:solidFill>
                  <a:srgbClr val="C00000"/>
                </a:solidFill>
              </a:rPr>
              <a:t>코드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14257" y="1594414"/>
            <a:ext cx="4429172" cy="1035308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 fontAlgn="base" latinLnBrk="0"/>
            <a:r>
              <a:rPr lang="en-US" altLang="ko-KR" sz="1200" dirty="0"/>
              <a:t>p { 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border-width : </a:t>
            </a:r>
            <a:r>
              <a:rPr lang="en-US" altLang="ko-KR" sz="1200" b="1" dirty="0"/>
              <a:t>3px</a:t>
            </a:r>
            <a:r>
              <a:rPr lang="en-US" altLang="ko-KR" sz="1200" dirty="0"/>
              <a:t>; 		</a:t>
            </a:r>
            <a:r>
              <a:rPr lang="en-US" altLang="ko-KR" sz="1200" dirty="0" smtClean="0"/>
              <a:t>	/* </a:t>
            </a:r>
            <a:r>
              <a:rPr lang="ko-KR" altLang="en-US" sz="1200" dirty="0"/>
              <a:t>테두리 </a:t>
            </a:r>
            <a:r>
              <a:rPr lang="ko-KR" altLang="en-US" sz="1200" dirty="0" smtClean="0"/>
              <a:t>두께 </a:t>
            </a:r>
            <a:r>
              <a:rPr lang="en-US" altLang="ko-KR" sz="1200" dirty="0"/>
              <a:t>3</a:t>
            </a:r>
            <a:r>
              <a:rPr lang="ko-KR" altLang="en-US" sz="1200" dirty="0"/>
              <a:t>픽셀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border-style : </a:t>
            </a:r>
            <a:r>
              <a:rPr lang="en-US" altLang="ko-KR" sz="1200" b="1" dirty="0"/>
              <a:t>dotted</a:t>
            </a:r>
            <a:r>
              <a:rPr lang="en-US" altLang="ko-KR" sz="1200" dirty="0"/>
              <a:t>; 	</a:t>
            </a:r>
            <a:r>
              <a:rPr lang="en-US" altLang="ko-KR" sz="1200" dirty="0" smtClean="0"/>
              <a:t>	/* </a:t>
            </a:r>
            <a:r>
              <a:rPr lang="ko-KR" altLang="en-US" sz="1200" dirty="0"/>
              <a:t>테두리 </a:t>
            </a:r>
            <a:r>
              <a:rPr lang="ko-KR" altLang="en-US" sz="1200" dirty="0" smtClean="0"/>
              <a:t>점선 </a:t>
            </a:r>
            <a:r>
              <a:rPr lang="ko-KR" altLang="en-US" sz="1200" dirty="0"/>
              <a:t>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border-color : </a:t>
            </a:r>
            <a:r>
              <a:rPr lang="en-US" altLang="ko-KR" sz="1200" b="1" dirty="0"/>
              <a:t>blue</a:t>
            </a:r>
            <a:r>
              <a:rPr lang="en-US" altLang="ko-KR" sz="1200" dirty="0"/>
              <a:t>; 		</a:t>
            </a:r>
            <a:r>
              <a:rPr lang="en-US" altLang="ko-KR" sz="1200" dirty="0" smtClean="0"/>
              <a:t>	/* </a:t>
            </a:r>
            <a:r>
              <a:rPr lang="ko-KR" altLang="en-US" sz="1200" dirty="0"/>
              <a:t>테두리 </a:t>
            </a:r>
            <a:r>
              <a:rPr lang="en-US" altLang="ko-KR" sz="1200" dirty="0" smtClean="0"/>
              <a:t>blue </a:t>
            </a:r>
            <a:r>
              <a:rPr lang="ko-KR" altLang="en-US" sz="1200" dirty="0"/>
              <a:t>색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 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130817" y="1351710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CSS </a:t>
            </a:r>
            <a:r>
              <a:rPr lang="ko-KR" altLang="en-US" sz="1100" dirty="0" smtClean="0">
                <a:solidFill>
                  <a:srgbClr val="C00000"/>
                </a:solidFill>
              </a:rPr>
              <a:t>스타일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88885" y="2893730"/>
            <a:ext cx="4417349" cy="285036"/>
          </a:xfrm>
          <a:prstGeom prst="roundRect">
            <a:avLst>
              <a:gd name="adj" fmla="val 56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200" dirty="0" smtClean="0"/>
              <a:t>&lt;p&gt;</a:t>
            </a:r>
            <a:r>
              <a:rPr lang="ko-KR" altLang="en-US" sz="1200" dirty="0" smtClean="0"/>
              <a:t>박스모델</a:t>
            </a:r>
            <a:r>
              <a:rPr lang="en-US" altLang="ko-KR" sz="1200" dirty="0" smtClean="0"/>
              <a:t>&lt;/p&gt;</a:t>
            </a:r>
            <a:endParaRPr lang="ko-KR" altLang="en-US" sz="12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780336" y="1705172"/>
            <a:ext cx="1816000" cy="813792"/>
            <a:chOff x="5012287" y="620768"/>
            <a:chExt cx="1584176" cy="813792"/>
          </a:xfrm>
        </p:grpSpPr>
        <p:grpSp>
          <p:nvGrpSpPr>
            <p:cNvPr id="6" name="그룹 5"/>
            <p:cNvGrpSpPr/>
            <p:nvPr/>
          </p:nvGrpSpPr>
          <p:grpSpPr>
            <a:xfrm>
              <a:off x="5122370" y="740518"/>
              <a:ext cx="1352153" cy="609600"/>
              <a:chOff x="303433" y="3124200"/>
              <a:chExt cx="1352153" cy="609600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433" y="3124200"/>
                <a:ext cx="12192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5561" y="3142942"/>
                <a:ext cx="20002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" name="직사각형 7"/>
            <p:cNvSpPr/>
            <p:nvPr/>
          </p:nvSpPr>
          <p:spPr>
            <a:xfrm>
              <a:off x="5012287" y="620768"/>
              <a:ext cx="1584176" cy="8137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모서리가 둥근 직사각형 28"/>
          <p:cNvSpPr/>
          <p:nvPr/>
        </p:nvSpPr>
        <p:spPr>
          <a:xfrm>
            <a:off x="1078933" y="5738728"/>
            <a:ext cx="4429169" cy="658832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 fontAlgn="base" latinLnBrk="0"/>
            <a:r>
              <a:rPr lang="en-US" altLang="ko-KR" sz="1200" dirty="0"/>
              <a:t>p </a:t>
            </a:r>
            <a:r>
              <a:rPr lang="en-US" altLang="ko-KR" sz="1200" dirty="0" smtClean="0"/>
              <a:t>{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b="1" dirty="0" smtClean="0"/>
              <a:t>border : </a:t>
            </a:r>
            <a:r>
              <a:rPr lang="en-US" altLang="ko-KR" sz="1200" b="1" dirty="0"/>
              <a:t>3px dotted blue; </a:t>
            </a:r>
            <a:r>
              <a:rPr lang="en-US" altLang="ko-KR" sz="1200" dirty="0"/>
              <a:t>/* </a:t>
            </a:r>
            <a:r>
              <a:rPr lang="en-US" altLang="ko-KR" sz="1200" dirty="0" smtClean="0"/>
              <a:t>3</a:t>
            </a:r>
            <a:r>
              <a:rPr lang="ko-KR" altLang="en-US" sz="1200" dirty="0"/>
              <a:t>픽셀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파란 점선 </a:t>
            </a:r>
            <a:r>
              <a:rPr lang="ko-KR" altLang="en-US" sz="1200" dirty="0"/>
              <a:t>테두리 </a:t>
            </a:r>
            <a:r>
              <a:rPr lang="en-US" altLang="ko-KR" sz="1200" dirty="0" smtClean="0"/>
              <a:t>*/</a:t>
            </a:r>
            <a:endParaRPr lang="en-US" altLang="ko-KR" sz="1200" b="1" dirty="0" smtClean="0"/>
          </a:p>
          <a:p>
            <a:pPr defTabSz="180000" fontAlgn="base" latinLnBrk="0"/>
            <a:r>
              <a:rPr lang="en-US" altLang="ko-KR" sz="1200" dirty="0" smtClean="0"/>
              <a:t>} </a:t>
            </a:r>
            <a:endParaRPr lang="ko-KR" altLang="en-US" sz="1200" dirty="0"/>
          </a:p>
        </p:txBody>
      </p:sp>
      <p:grpSp>
        <p:nvGrpSpPr>
          <p:cNvPr id="34" name="그룹 33"/>
          <p:cNvGrpSpPr/>
          <p:nvPr/>
        </p:nvGrpSpPr>
        <p:grpSpPr>
          <a:xfrm>
            <a:off x="5755060" y="5661248"/>
            <a:ext cx="1841275" cy="813792"/>
            <a:chOff x="5608446" y="620768"/>
            <a:chExt cx="1584176" cy="813792"/>
          </a:xfrm>
        </p:grpSpPr>
        <p:grpSp>
          <p:nvGrpSpPr>
            <p:cNvPr id="35" name="그룹 34"/>
            <p:cNvGrpSpPr/>
            <p:nvPr/>
          </p:nvGrpSpPr>
          <p:grpSpPr>
            <a:xfrm>
              <a:off x="5718529" y="740518"/>
              <a:ext cx="1352153" cy="609600"/>
              <a:chOff x="899592" y="3124200"/>
              <a:chExt cx="1352153" cy="609600"/>
            </a:xfrm>
          </p:grpSpPr>
          <p:pic>
            <p:nvPicPr>
              <p:cNvPr id="37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592" y="3124200"/>
                <a:ext cx="12192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3142942"/>
                <a:ext cx="20002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6" name="직사각형 35"/>
            <p:cNvSpPr/>
            <p:nvPr/>
          </p:nvSpPr>
          <p:spPr>
            <a:xfrm>
              <a:off x="5608446" y="620768"/>
              <a:ext cx="1584176" cy="8137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잉크 1"/>
              <p14:cNvContentPartPr/>
              <p14:nvPr/>
            </p14:nvContentPartPr>
            <p14:xfrm>
              <a:off x="1854360" y="4146480"/>
              <a:ext cx="1231920" cy="224208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45000" y="4137120"/>
                <a:ext cx="1250640" cy="22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잉크 2"/>
              <p14:cNvContentPartPr/>
              <p14:nvPr/>
            </p14:nvContentPartPr>
            <p14:xfrm>
              <a:off x="1816200" y="6362640"/>
              <a:ext cx="495720" cy="22284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06840" y="6353280"/>
                <a:ext cx="514440" cy="24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990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231" y="1640247"/>
            <a:ext cx="2414327" cy="35874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4-14 </a:t>
            </a:r>
            <a:r>
              <a:rPr lang="ko-KR" altLang="en-US" dirty="0"/>
              <a:t>박스 모델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2395" y="1484784"/>
            <a:ext cx="4439019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박스 모델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b="1" dirty="0" smtClean="0"/>
              <a:t>div </a:t>
            </a:r>
            <a:r>
              <a:rPr lang="en-US" altLang="ko-KR" sz="1400" b="1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background : </a:t>
            </a:r>
            <a:r>
              <a:rPr lang="en-US" altLang="ko-KR" sz="1400" b="1" dirty="0"/>
              <a:t>yellow;</a:t>
            </a:r>
          </a:p>
          <a:p>
            <a:pPr defTabSz="180000"/>
            <a:r>
              <a:rPr lang="en-US" altLang="ko-KR" sz="1400" b="1" dirty="0" smtClean="0"/>
              <a:t>	padding : </a:t>
            </a:r>
            <a:r>
              <a:rPr lang="en-US" altLang="ko-KR" sz="1400" b="1" dirty="0"/>
              <a:t>20px;</a:t>
            </a:r>
          </a:p>
          <a:p>
            <a:pPr defTabSz="180000"/>
            <a:r>
              <a:rPr lang="en-US" altLang="ko-KR" sz="1400" b="1" dirty="0" smtClean="0"/>
              <a:t>	border : </a:t>
            </a:r>
            <a:r>
              <a:rPr lang="en-US" altLang="ko-KR" sz="1400" b="1" dirty="0"/>
              <a:t>5px dotted red; </a:t>
            </a:r>
          </a:p>
          <a:p>
            <a:pPr defTabSz="180000"/>
            <a:r>
              <a:rPr lang="en-US" altLang="ko-KR" sz="1400" b="1" dirty="0" smtClean="0"/>
              <a:t>	margin : </a:t>
            </a:r>
            <a:r>
              <a:rPr lang="en-US" altLang="ko-KR" sz="1400" b="1" dirty="0"/>
              <a:t>30px; 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박스 모델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&lt;p&gt;margin 30px, padding 20px, border 5px</a:t>
            </a:r>
            <a:r>
              <a:rPr lang="ko-KR" altLang="en-US" sz="1400" dirty="0" smtClean="0"/>
              <a:t>의</a:t>
            </a:r>
            <a:endParaRPr lang="en-US" altLang="ko-KR" sz="1400" dirty="0" smtClean="0"/>
          </a:p>
          <a:p>
            <a:pPr defTabSz="180000"/>
            <a:r>
              <a:rPr lang="ko-KR" altLang="en-US" sz="1400" dirty="0" smtClean="0"/>
              <a:t> </a:t>
            </a:r>
            <a:r>
              <a:rPr lang="ko-KR" altLang="en-US" sz="1400" dirty="0"/>
              <a:t>빨간색 점선</a:t>
            </a:r>
            <a:r>
              <a:rPr lang="en-US" altLang="ko-KR" sz="1400" dirty="0"/>
              <a:t>&lt;/p&gt; 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smtClean="0"/>
              <a:t>div&gt;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	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</a:t>
            </a:r>
            <a:r>
              <a:rPr lang="en-US" altLang="ko-KR" sz="1400" b="1" dirty="0" smtClean="0"/>
              <a:t>media/mio.png</a:t>
            </a:r>
            <a:r>
              <a:rPr lang="en-US" altLang="ko-KR" sz="1400" b="1" dirty="0"/>
              <a:t>" alt="</a:t>
            </a:r>
            <a:r>
              <a:rPr lang="ko-KR" altLang="en-US" sz="1400" b="1" dirty="0" err="1"/>
              <a:t>고양이눈</a:t>
            </a:r>
            <a:r>
              <a:rPr lang="en-US" altLang="ko-KR" sz="1400" b="1" dirty="0"/>
              <a:t>"&gt;</a:t>
            </a:r>
          </a:p>
          <a:p>
            <a:pPr defTabSz="180000"/>
            <a:r>
              <a:rPr lang="en-US" altLang="ko-KR" sz="1400" b="1" dirty="0"/>
              <a:t>&lt;/div&gt;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6837708" y="3415201"/>
            <a:ext cx="67892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837708" y="3630157"/>
            <a:ext cx="67892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6988031" y="3404209"/>
            <a:ext cx="0" cy="21833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959624" y="3405254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C00000"/>
                </a:solidFill>
              </a:rPr>
              <a:t>margin: 30px; 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5696113" y="4733248"/>
            <a:ext cx="0" cy="70841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 flipV="1">
            <a:off x="5866388" y="4695849"/>
            <a:ext cx="8183" cy="74581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5684027" y="5328446"/>
            <a:ext cx="208685" cy="676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217845" y="5402114"/>
            <a:ext cx="13193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>
                <a:solidFill>
                  <a:srgbClr val="C00000"/>
                </a:solidFill>
              </a:rPr>
              <a:t>padding: 20px</a:t>
            </a:r>
            <a:r>
              <a:rPr lang="en-US" altLang="ko-KR" sz="1000" dirty="0">
                <a:solidFill>
                  <a:srgbClr val="C00000"/>
                </a:solidFill>
              </a:rPr>
              <a:t>; </a:t>
            </a:r>
          </a:p>
        </p:txBody>
      </p:sp>
      <p:sp>
        <p:nvSpPr>
          <p:cNvPr id="10" name="자유형 9"/>
          <p:cNvSpPr/>
          <p:nvPr/>
        </p:nvSpPr>
        <p:spPr>
          <a:xfrm>
            <a:off x="6737320" y="4695610"/>
            <a:ext cx="250711" cy="706504"/>
          </a:xfrm>
          <a:custGeom>
            <a:avLst/>
            <a:gdLst>
              <a:gd name="connsiteX0" fmla="*/ 444137 w 444137"/>
              <a:gd name="connsiteY0" fmla="*/ 689719 h 689719"/>
              <a:gd name="connsiteX1" fmla="*/ 78377 w 444137"/>
              <a:gd name="connsiteY1" fmla="*/ 444137 h 689719"/>
              <a:gd name="connsiteX2" fmla="*/ 0 w 444137"/>
              <a:gd name="connsiteY2" fmla="*/ 0 h 68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" h="689719">
                <a:moveTo>
                  <a:pt x="444137" y="689719"/>
                </a:moveTo>
                <a:cubicBezTo>
                  <a:pt x="298268" y="624404"/>
                  <a:pt x="152400" y="559090"/>
                  <a:pt x="78377" y="444137"/>
                </a:cubicBezTo>
                <a:cubicBezTo>
                  <a:pt x="4354" y="329184"/>
                  <a:pt x="2177" y="164592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53070" y="5375009"/>
            <a:ext cx="1350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>
                <a:solidFill>
                  <a:srgbClr val="C00000"/>
                </a:solidFill>
              </a:rPr>
              <a:t>&lt;div&gt;</a:t>
            </a:r>
            <a:r>
              <a:rPr lang="ko-KR" altLang="en-US" sz="1000" dirty="0" smtClean="0">
                <a:solidFill>
                  <a:srgbClr val="C00000"/>
                </a:solidFill>
              </a:rPr>
              <a:t>태그의 </a:t>
            </a:r>
            <a:r>
              <a:rPr lang="ko-KR" altLang="en-US" sz="1000" dirty="0" err="1" smtClean="0">
                <a:solidFill>
                  <a:srgbClr val="C00000"/>
                </a:solidFill>
              </a:rPr>
              <a:t>콘텐츠</a:t>
            </a:r>
            <a:endParaRPr lang="en-US" altLang="ko-KR" sz="1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2108160" y="4965840"/>
              <a:ext cx="360" cy="36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8800" y="49564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634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73569" y="1556792"/>
            <a:ext cx="5214275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</a:t>
            </a:r>
            <a:r>
              <a:rPr lang="ko-KR" altLang="en-US" sz="1400" dirty="0"/>
              <a:t>다양한 테두리</a:t>
            </a:r>
            <a:r>
              <a:rPr lang="en-US" altLang="ko-KR" sz="1400" dirty="0"/>
              <a:t>&lt;/title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다양한 테두리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solid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 err="1"/>
              <a:t>soild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none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none&lt;/p&gt;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hidden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hidden&lt;/p&gt;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dotted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dotted&lt;/p&gt;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dashed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dashed&lt;/p&gt;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double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double&lt;/p&gt;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groove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groove&lt;/p&gt;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ridge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ridge&lt;/p&gt;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inset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inset&lt;/p&gt;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outset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outset&lt;/p&gt;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921" y="1340768"/>
            <a:ext cx="2162609" cy="51628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4–15 </a:t>
            </a:r>
            <a:r>
              <a:rPr lang="ko-KR" altLang="en-US" dirty="0"/>
              <a:t>다양한 </a:t>
            </a:r>
            <a:r>
              <a:rPr lang="ko-KR" altLang="en-US" smtClean="0"/>
              <a:t>테두리 선 스타일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252057" y="2940955"/>
            <a:ext cx="1280383" cy="442674"/>
          </a:xfrm>
          <a:prstGeom prst="wedgeRoundRectCallout">
            <a:avLst>
              <a:gd name="adj1" fmla="val -80564"/>
              <a:gd name="adj2" fmla="val -74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000" dirty="0" smtClean="0"/>
              <a:t>none</a:t>
            </a:r>
            <a:r>
              <a:rPr lang="ko-KR" altLang="en-US" sz="1000" dirty="0" smtClean="0"/>
              <a:t>과 </a:t>
            </a:r>
            <a:r>
              <a:rPr lang="en-US" altLang="ko-KR" sz="1000" dirty="0" smtClean="0"/>
              <a:t>hidden</a:t>
            </a:r>
            <a:r>
              <a:rPr lang="ko-KR" altLang="en-US" sz="1000" dirty="0" smtClean="0"/>
              <a:t>의 </a:t>
            </a:r>
            <a:endParaRPr lang="en-US" altLang="ko-KR" sz="1000" dirty="0" smtClean="0"/>
          </a:p>
          <a:p>
            <a:pPr fontAlgn="base"/>
            <a:r>
              <a:rPr lang="ko-KR" altLang="en-US" sz="1000" dirty="0" smtClean="0"/>
              <a:t>두께 </a:t>
            </a:r>
            <a:r>
              <a:rPr lang="en-US" altLang="ko-KR" sz="1000" dirty="0" smtClean="0"/>
              <a:t>0</a:t>
            </a:r>
            <a:r>
              <a:rPr lang="ko-KR" altLang="en-US" sz="1000" dirty="0" smtClean="0"/>
              <a:t>으로 동일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7327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둥근 모서리 테두리 만들기 </a:t>
            </a:r>
            <a:r>
              <a:rPr lang="en-US" altLang="ko-KR" dirty="0" smtClean="0"/>
              <a:t>- border-radius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테두리의 </a:t>
            </a:r>
            <a:r>
              <a:rPr lang="ko-KR" altLang="en-US" dirty="0"/>
              <a:t>모서리를 둥글게 </a:t>
            </a:r>
            <a:r>
              <a:rPr lang="ko-KR" altLang="en-US" dirty="0" smtClean="0"/>
              <a:t>만듦</a:t>
            </a:r>
            <a:endParaRPr lang="ko-KR" altLang="en-US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4788024" y="2132856"/>
            <a:ext cx="2777839" cy="1400124"/>
            <a:chOff x="2130227" y="2304957"/>
            <a:chExt cx="2777839" cy="140012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227" y="2715459"/>
              <a:ext cx="2253116" cy="989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왼쪽 중괄호 6"/>
            <p:cNvSpPr/>
            <p:nvPr/>
          </p:nvSpPr>
          <p:spPr>
            <a:xfrm flipH="1">
              <a:off x="4340889" y="2724215"/>
              <a:ext cx="146701" cy="432048"/>
            </a:xfrm>
            <a:prstGeom prst="leftBrace">
              <a:avLst>
                <a:gd name="adj1" fmla="val 3491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른쪽 중괄호 7"/>
            <p:cNvSpPr/>
            <p:nvPr/>
          </p:nvSpPr>
          <p:spPr>
            <a:xfrm rot="16200000">
              <a:off x="4060984" y="2412968"/>
              <a:ext cx="108013" cy="432047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90424" y="2801739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50px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76205" y="2304957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50px</a:t>
              </a:r>
              <a:endParaRPr lang="ko-KR" altLang="en-US" sz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162031" y="2726249"/>
              <a:ext cx="2181108" cy="932003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330218" y="2598860"/>
            <a:ext cx="21176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600" dirty="0" smtClean="0">
                <a:solidFill>
                  <a:srgbClr val="CC00CC"/>
                </a:solidFill>
              </a:rPr>
              <a:t>border-radius</a:t>
            </a:r>
            <a:r>
              <a:rPr lang="en-US" altLang="ko-KR" sz="1600" dirty="0" smtClean="0">
                <a:solidFill>
                  <a:srgbClr val="C00000"/>
                </a:solidFill>
              </a:rPr>
              <a:t> </a:t>
            </a:r>
            <a:r>
              <a:rPr lang="en-US" altLang="ko-KR" sz="1600" dirty="0" smtClean="0"/>
              <a:t>: </a:t>
            </a:r>
            <a:r>
              <a:rPr lang="en-US" altLang="ko-KR" sz="1600" dirty="0" smtClean="0">
                <a:solidFill>
                  <a:srgbClr val="00B0F0"/>
                </a:solidFill>
              </a:rPr>
              <a:t>50px</a:t>
            </a:r>
            <a:r>
              <a:rPr lang="en-US" altLang="ko-KR" sz="1600" dirty="0" smtClean="0">
                <a:solidFill>
                  <a:srgbClr val="0070C0"/>
                </a:solidFill>
              </a:rPr>
              <a:t>;</a:t>
            </a:r>
            <a:endParaRPr lang="en-US" altLang="ko-KR" sz="1600" dirty="0">
              <a:solidFill>
                <a:srgbClr val="0070C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31379" y="3933764"/>
            <a:ext cx="3553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sv-SE" altLang="ko-KR" sz="1600" dirty="0" smtClean="0">
                <a:solidFill>
                  <a:srgbClr val="CC00CC"/>
                </a:solidFill>
              </a:rPr>
              <a:t>border-radius</a:t>
            </a:r>
            <a:r>
              <a:rPr lang="sv-SE" altLang="ko-KR" sz="1600" dirty="0" smtClean="0">
                <a:solidFill>
                  <a:srgbClr val="C00000"/>
                </a:solidFill>
              </a:rPr>
              <a:t> </a:t>
            </a:r>
            <a:r>
              <a:rPr lang="sv-SE" altLang="ko-KR" sz="1600" dirty="0" smtClean="0"/>
              <a:t>: </a:t>
            </a:r>
            <a:r>
              <a:rPr lang="sv-SE" altLang="ko-KR" sz="1600" dirty="0" smtClean="0">
                <a:solidFill>
                  <a:srgbClr val="00B0F0"/>
                </a:solidFill>
              </a:rPr>
              <a:t>0px 20px 40px 60px</a:t>
            </a:r>
            <a:r>
              <a:rPr lang="sv-SE" altLang="ko-KR" sz="1600" dirty="0" smtClean="0">
                <a:solidFill>
                  <a:srgbClr val="0070C0"/>
                </a:solidFill>
              </a:rPr>
              <a:t>;</a:t>
            </a:r>
            <a:endParaRPr lang="sv-SE" altLang="ko-KR" sz="1600" dirty="0">
              <a:solidFill>
                <a:srgbClr val="0070C0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534470" y="3883036"/>
            <a:ext cx="2755699" cy="1643886"/>
            <a:chOff x="4910395" y="2317136"/>
            <a:chExt cx="2755699" cy="164388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3949" y="2663086"/>
              <a:ext cx="2269911" cy="910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5217620" y="2711934"/>
              <a:ext cx="2160242" cy="834299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" name="오른쪽 중괄호 12"/>
            <p:cNvSpPr/>
            <p:nvPr/>
          </p:nvSpPr>
          <p:spPr>
            <a:xfrm rot="16200000">
              <a:off x="7232553" y="2545155"/>
              <a:ext cx="88000" cy="185961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95004" y="2317136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20px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46783" y="3668778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4</a:t>
              </a:r>
              <a:r>
                <a:rPr lang="en-US" altLang="ko-KR" sz="1200" dirty="0" smtClean="0"/>
                <a:t>0px</a:t>
              </a:r>
              <a:endParaRPr lang="ko-KR" altLang="en-US" sz="1200" dirty="0"/>
            </a:p>
          </p:txBody>
        </p:sp>
        <p:sp>
          <p:nvSpPr>
            <p:cNvPr id="17" name="오른쪽 중괄호 16"/>
            <p:cNvSpPr/>
            <p:nvPr/>
          </p:nvSpPr>
          <p:spPr>
            <a:xfrm rot="16200000" flipH="1">
              <a:off x="7146234" y="3460726"/>
              <a:ext cx="118740" cy="327853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23481" y="3684023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60px</a:t>
              </a:r>
              <a:endParaRPr lang="ko-KR" altLang="en-US" sz="1200" dirty="0"/>
            </a:p>
          </p:txBody>
        </p:sp>
        <p:sp>
          <p:nvSpPr>
            <p:cNvPr id="19" name="오른쪽 중괄호 18"/>
            <p:cNvSpPr/>
            <p:nvPr/>
          </p:nvSpPr>
          <p:spPr>
            <a:xfrm rot="16200000" flipH="1">
              <a:off x="5430189" y="3352714"/>
              <a:ext cx="118742" cy="543879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95478" y="238608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</a:t>
              </a:r>
              <a:endParaRPr lang="ko-KR" altLang="en-US" sz="12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911287" y="3434783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④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327540" y="3402216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③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327540" y="2497278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②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910395" y="2497278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①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346961" y="4315402"/>
            <a:ext cx="21303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smtClean="0"/>
              <a:t>(</a:t>
            </a:r>
            <a:r>
              <a:rPr lang="ko-KR" altLang="en-US" sz="1200" dirty="0" smtClean="0">
                <a:solidFill>
                  <a:srgbClr val="C00000"/>
                </a:solidFill>
              </a:rPr>
              <a:t>①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~ </a:t>
            </a:r>
            <a:r>
              <a:rPr lang="ko-KR" altLang="en-US" sz="1200" dirty="0" smtClean="0">
                <a:solidFill>
                  <a:srgbClr val="C00000"/>
                </a:solidFill>
              </a:rPr>
              <a:t>④</a:t>
            </a:r>
            <a:r>
              <a:rPr lang="ko-KR" altLang="en-US" sz="1200" dirty="0" smtClean="0"/>
              <a:t>의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시계방향 순으로 반지름 적용</a:t>
            </a:r>
            <a:r>
              <a:rPr lang="en-US" altLang="ko-KR" sz="1200" dirty="0" smtClean="0"/>
              <a:t> </a:t>
            </a:r>
          </a:p>
          <a:p>
            <a:pPr fontAlgn="base"/>
            <a:r>
              <a:rPr lang="ko-KR" altLang="en-US" sz="1200" dirty="0" smtClean="0">
                <a:solidFill>
                  <a:srgbClr val="C00000"/>
                </a:solidFill>
              </a:rPr>
              <a:t>④</a:t>
            </a:r>
            <a:r>
              <a:rPr lang="en-US" altLang="ko-KR" sz="1200" dirty="0" smtClean="0"/>
              <a:t>, </a:t>
            </a:r>
            <a:r>
              <a:rPr lang="ko-KR" altLang="en-US" sz="1200" dirty="0" smtClean="0">
                <a:solidFill>
                  <a:srgbClr val="C00000"/>
                </a:solidFill>
              </a:rPr>
              <a:t>③</a:t>
            </a:r>
            <a:r>
              <a:rPr lang="ko-KR" altLang="en-US" sz="1200" dirty="0" smtClean="0"/>
              <a:t>이 생략되면 </a:t>
            </a:r>
            <a:r>
              <a:rPr lang="ko-KR" altLang="en-US" sz="1200" dirty="0" smtClean="0">
                <a:solidFill>
                  <a:srgbClr val="C00000"/>
                </a:solidFill>
              </a:rPr>
              <a:t>②</a:t>
            </a:r>
            <a:r>
              <a:rPr lang="en-US" altLang="ko-KR" sz="1200" dirty="0" smtClean="0"/>
              <a:t>, </a:t>
            </a:r>
            <a:r>
              <a:rPr lang="ko-KR" altLang="en-US" sz="1200" dirty="0" smtClean="0">
                <a:solidFill>
                  <a:srgbClr val="C00000"/>
                </a:solidFill>
              </a:rPr>
              <a:t>①</a:t>
            </a:r>
            <a:r>
              <a:rPr lang="ko-KR" altLang="en-US" sz="1200" dirty="0" smtClean="0"/>
              <a:t>과 같은 반지름의 대칭 구조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28" name="오른쪽 중괄호 27"/>
          <p:cNvSpPr/>
          <p:nvPr/>
        </p:nvSpPr>
        <p:spPr>
          <a:xfrm rot="16200000">
            <a:off x="4987627" y="2246079"/>
            <a:ext cx="108013" cy="432047"/>
          </a:xfrm>
          <a:prstGeom prst="rightBrace">
            <a:avLst>
              <a:gd name="adj1" fmla="val 34027"/>
              <a:gd name="adj2" fmla="val 516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802848" y="2138068"/>
            <a:ext cx="517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50px</a:t>
            </a:r>
            <a:endParaRPr lang="ko-KR" altLang="en-US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잉크 25"/>
              <p14:cNvContentPartPr/>
              <p14:nvPr/>
            </p14:nvContentPartPr>
            <p14:xfrm>
              <a:off x="3029040" y="2793960"/>
              <a:ext cx="648000" cy="684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13200" y="2730600"/>
                <a:ext cx="6796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잉크 26"/>
              <p14:cNvContentPartPr/>
              <p14:nvPr/>
            </p14:nvContentPartPr>
            <p14:xfrm>
              <a:off x="3219480" y="4533840"/>
              <a:ext cx="806760" cy="1944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10120" y="4524480"/>
                <a:ext cx="825480" cy="3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239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4–16 </a:t>
            </a:r>
            <a:r>
              <a:rPr lang="ko-KR" altLang="en-US" dirty="0"/>
              <a:t>다양한 둥근 모서리 테두리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1412776"/>
            <a:ext cx="4320480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둥근 모서리 테두리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p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 smtClean="0"/>
              <a:t>	background : </a:t>
            </a:r>
            <a:r>
              <a:rPr lang="en-US" altLang="ko-KR" sz="1200" dirty="0"/>
              <a:t>#90D000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	width : </a:t>
            </a:r>
            <a:r>
              <a:rPr lang="en-US" altLang="ko-KR" sz="1200" dirty="0"/>
              <a:t>300px;</a:t>
            </a:r>
          </a:p>
          <a:p>
            <a:pPr defTabSz="180000"/>
            <a:r>
              <a:rPr lang="en-US" altLang="ko-KR" sz="1200" dirty="0" smtClean="0"/>
              <a:t>	pa	</a:t>
            </a:r>
            <a:r>
              <a:rPr lang="en-US" altLang="ko-KR" sz="1200" dirty="0" err="1" smtClean="0"/>
              <a:t>dding</a:t>
            </a:r>
            <a:r>
              <a:rPr lang="en-US" altLang="ko-KR" sz="1200" dirty="0" smtClean="0"/>
              <a:t> : </a:t>
            </a:r>
            <a:r>
              <a:rPr lang="en-US" altLang="ko-KR" sz="1200" dirty="0"/>
              <a:t>20px; 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b="1" dirty="0" smtClean="0"/>
              <a:t>#round1 </a:t>
            </a:r>
            <a:r>
              <a:rPr lang="en-US" altLang="ko-KR" sz="1200" b="1" dirty="0"/>
              <a:t>{ </a:t>
            </a:r>
            <a:r>
              <a:rPr lang="en-US" altLang="ko-KR" sz="1200" b="1" dirty="0" smtClean="0"/>
              <a:t>border-radius : 50px; </a:t>
            </a:r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smtClean="0"/>
              <a:t>round2 { border-radius : </a:t>
            </a:r>
            <a:r>
              <a:rPr lang="en-US" altLang="ko-KR" sz="1200" b="1" dirty="0"/>
              <a:t>0px 20px 40px </a:t>
            </a:r>
            <a:r>
              <a:rPr lang="en-US" altLang="ko-KR" sz="1200" b="1" dirty="0" smtClean="0"/>
              <a:t>60px; }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smtClean="0"/>
              <a:t>round3 { border-radius : </a:t>
            </a:r>
            <a:r>
              <a:rPr lang="en-US" altLang="ko-KR" sz="1200" b="1" dirty="0"/>
              <a:t>0px 20px </a:t>
            </a:r>
            <a:r>
              <a:rPr lang="en-US" altLang="ko-KR" sz="1200" b="1" dirty="0" smtClean="0"/>
              <a:t>40px; }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smtClean="0"/>
              <a:t>round4 { border-radius : </a:t>
            </a:r>
            <a:r>
              <a:rPr lang="en-US" altLang="ko-KR" sz="1200" b="1" dirty="0"/>
              <a:t>0px </a:t>
            </a:r>
            <a:r>
              <a:rPr lang="en-US" altLang="ko-KR" sz="1200" b="1" dirty="0" smtClean="0"/>
              <a:t>20px; </a:t>
            </a:r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smtClean="0"/>
              <a:t>round5 { border-radius : </a:t>
            </a:r>
            <a:r>
              <a:rPr lang="en-US" altLang="ko-KR" sz="1200" b="1" dirty="0"/>
              <a:t>50px;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 smtClean="0"/>
              <a:t>					border-style : </a:t>
            </a:r>
            <a:r>
              <a:rPr lang="en-US" altLang="ko-KR" sz="1200" b="1" dirty="0"/>
              <a:t>dotted; 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둥근 모서리 테두리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id</a:t>
            </a:r>
            <a:r>
              <a:rPr lang="en-US" altLang="ko-KR" sz="1200" dirty="0" smtClean="0"/>
              <a:t>="round1</a:t>
            </a:r>
            <a:r>
              <a:rPr lang="en-US" altLang="ko-KR" sz="1200" dirty="0"/>
              <a:t>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50</a:t>
            </a:r>
            <a:r>
              <a:rPr lang="ko-KR" altLang="en-US" sz="1200" dirty="0"/>
              <a:t>픽셀의 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smtClean="0"/>
              <a:t>round2"&gt;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0, 20, 40, 60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smtClean="0"/>
              <a:t>round3"&gt;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0, 20, 40, 20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smtClean="0"/>
              <a:t>round4"&gt;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0, 20, 0, 20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smtClean="0"/>
              <a:t>round5"&gt;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50</a:t>
            </a:r>
            <a:r>
              <a:rPr lang="ko-KR" altLang="en-US" sz="1200" dirty="0"/>
              <a:t>의 둥근 점선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440926"/>
            <a:ext cx="3125007" cy="48497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622440" y="3035160"/>
              <a:ext cx="133560" cy="197280"/>
            </p14:xfrm>
          </p:contentPart>
        </mc:Choice>
        <mc:Fallback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080" y="3025800"/>
                <a:ext cx="15228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665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테두리</a:t>
            </a:r>
            <a:r>
              <a:rPr lang="en-US" altLang="ko-KR" dirty="0"/>
              <a:t>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- </a:t>
            </a:r>
            <a:r>
              <a:rPr lang="en-US" altLang="ko-KR" dirty="0"/>
              <a:t>border-image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테두리에 </a:t>
            </a:r>
            <a:r>
              <a:rPr lang="ko-KR" altLang="en-US" dirty="0"/>
              <a:t>이미지를 </a:t>
            </a:r>
            <a:r>
              <a:rPr lang="ko-KR" altLang="en-US" dirty="0" smtClean="0"/>
              <a:t>입힘</a:t>
            </a:r>
            <a:endParaRPr lang="en-US" altLang="ko-KR" dirty="0" smtClean="0"/>
          </a:p>
          <a:p>
            <a:pPr lvl="2"/>
            <a:r>
              <a:rPr lang="ko-KR" altLang="en-US" dirty="0"/>
              <a:t>모서리</a:t>
            </a:r>
            <a:r>
              <a:rPr lang="en-US" altLang="ko-KR" dirty="0"/>
              <a:t>(corner)</a:t>
            </a:r>
            <a:r>
              <a:rPr lang="ko-KR" altLang="en-US" dirty="0"/>
              <a:t>와 에지</a:t>
            </a:r>
            <a:r>
              <a:rPr lang="en-US" altLang="ko-KR" dirty="0"/>
              <a:t>(edge)</a:t>
            </a:r>
            <a:r>
              <a:rPr lang="ko-KR" altLang="en-US" dirty="0"/>
              <a:t>로 구분하여 각각 </a:t>
            </a:r>
            <a:r>
              <a:rPr lang="ko-KR" altLang="en-US" dirty="0" smtClean="0"/>
              <a:t>이미지 입힘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border-width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border-style </a:t>
            </a:r>
            <a:r>
              <a:rPr lang="ko-KR" altLang="en-US" dirty="0" smtClean="0"/>
              <a:t>역시 미리 지정 필요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예</a:t>
            </a:r>
            <a:r>
              <a:rPr lang="en-US" altLang="ko-KR" smtClean="0"/>
              <a:t>) border-width </a:t>
            </a:r>
            <a:r>
              <a:rPr lang="en-US" altLang="ko-KR" dirty="0" smtClean="0"/>
              <a:t>: 30px; border-style : solid;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border.png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30</a:t>
            </a:r>
            <a:r>
              <a:rPr lang="ko-KR" altLang="en-US" dirty="0" smtClean="0"/>
              <a:t>픽셀 크기 조각으로 이미지 테두리 만들기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285289" y="3384541"/>
            <a:ext cx="7194298" cy="1960696"/>
            <a:chOff x="1049436" y="4131560"/>
            <a:chExt cx="7194298" cy="1960696"/>
          </a:xfrm>
        </p:grpSpPr>
        <p:sp>
          <p:nvSpPr>
            <p:cNvPr id="5" name="직사각형 4"/>
            <p:cNvSpPr/>
            <p:nvPr/>
          </p:nvSpPr>
          <p:spPr>
            <a:xfrm>
              <a:off x="1049436" y="4176442"/>
              <a:ext cx="48833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dirty="0" smtClean="0">
                  <a:solidFill>
                    <a:srgbClr val="CC00CC"/>
                  </a:solidFill>
                </a:rPr>
                <a:t>border-image</a:t>
              </a:r>
              <a:r>
                <a:rPr lang="en-US" altLang="ko-KR" dirty="0" smtClean="0"/>
                <a:t> : </a:t>
              </a:r>
              <a:r>
                <a:rPr lang="en-US" altLang="ko-KR" dirty="0" err="1" smtClean="0">
                  <a:solidFill>
                    <a:srgbClr val="00B0F0"/>
                  </a:solidFill>
                </a:rPr>
                <a:t>url</a:t>
              </a:r>
              <a:r>
                <a:rPr lang="en-US" altLang="ko-KR" dirty="0" smtClean="0">
                  <a:solidFill>
                    <a:srgbClr val="00B0F0"/>
                  </a:solidFill>
                </a:rPr>
                <a:t>(“border.png”)  30  round</a:t>
              </a:r>
              <a:r>
                <a:rPr lang="en-US" altLang="ko-KR" dirty="0" smtClean="0"/>
                <a:t>;</a:t>
              </a:r>
              <a:r>
                <a:rPr lang="en-US" altLang="ko-KR" dirty="0" smtClean="0">
                  <a:solidFill>
                    <a:srgbClr val="00B0F0"/>
                  </a:solidFill>
                </a:rPr>
                <a:t> </a:t>
              </a:r>
              <a:endParaRPr lang="en-US" altLang="ko-KR" dirty="0">
                <a:solidFill>
                  <a:srgbClr val="00B0F0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167179" y="4773286"/>
              <a:ext cx="81862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/>
              <a:r>
                <a:rPr lang="ko-KR" altLang="en-US" sz="1000" dirty="0" smtClean="0"/>
                <a:t>에지</a:t>
              </a:r>
              <a:r>
                <a:rPr lang="en-US" altLang="ko-KR" sz="1000" dirty="0"/>
                <a:t>(edge</a:t>
              </a:r>
              <a:r>
                <a:rPr lang="en-US" altLang="ko-KR" sz="1000" dirty="0" smtClean="0"/>
                <a:t>)</a:t>
              </a:r>
            </a:p>
            <a:p>
              <a:pPr lvl="0" algn="ctr" fontAlgn="base"/>
              <a:r>
                <a:rPr lang="ko-KR" altLang="en-US" sz="1000" dirty="0" smtClean="0"/>
                <a:t> 이미지</a:t>
              </a:r>
              <a:endParaRPr lang="en-US" altLang="ko-KR" sz="1000" dirty="0" smtClean="0"/>
            </a:p>
            <a:p>
              <a:pPr lvl="0" algn="ctr" fontAlgn="base"/>
              <a:r>
                <a:rPr lang="ko-KR" altLang="en-US" sz="1000" dirty="0" smtClean="0"/>
                <a:t> 반복 배치</a:t>
              </a:r>
              <a:endParaRPr lang="ko-KR" altLang="en-US" sz="1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23072" y="4773286"/>
              <a:ext cx="84350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 smtClean="0"/>
                <a:t>이미지 </a:t>
              </a:r>
              <a:r>
                <a:rPr lang="en-US" altLang="ko-KR" sz="1000" dirty="0"/>
                <a:t>URL</a:t>
              </a:r>
              <a:endParaRPr lang="ko-KR" altLang="en-US" sz="10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897573" y="4773286"/>
              <a:ext cx="1310967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/>
              <a:r>
                <a:rPr lang="ko-KR" altLang="en-US" sz="1000" dirty="0" smtClean="0"/>
                <a:t>이미지에서 </a:t>
              </a:r>
              <a:r>
                <a:rPr lang="en-US" altLang="ko-KR" sz="1000" dirty="0" smtClean="0"/>
                <a:t>30</a:t>
              </a:r>
              <a:r>
                <a:rPr lang="ko-KR" altLang="en-US" sz="1000" dirty="0" smtClean="0"/>
                <a:t>픽셀 조각을 떼어내</a:t>
              </a:r>
              <a:endParaRPr lang="en-US" altLang="ko-KR" sz="1000" dirty="0" smtClean="0"/>
            </a:p>
            <a:p>
              <a:pPr lvl="0" algn="ctr" fontAlgn="base"/>
              <a:r>
                <a:rPr lang="ko-KR" altLang="en-US" sz="1000" dirty="0" smtClean="0"/>
                <a:t> 모서리에 배치</a:t>
              </a:r>
              <a:endParaRPr lang="en-US" altLang="ko-KR" sz="1000" dirty="0" smtClean="0"/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 flipV="1">
              <a:off x="3444823" y="4486499"/>
              <a:ext cx="0" cy="27874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8" idx="0"/>
            </p:cNvCxnSpPr>
            <p:nvPr/>
          </p:nvCxnSpPr>
          <p:spPr>
            <a:xfrm flipV="1">
              <a:off x="4553057" y="4500752"/>
              <a:ext cx="208612" cy="272534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6" idx="0"/>
            </p:cNvCxnSpPr>
            <p:nvPr/>
          </p:nvCxnSpPr>
          <p:spPr>
            <a:xfrm flipH="1" flipV="1">
              <a:off x="5370656" y="4503406"/>
              <a:ext cx="205836" cy="26988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3320" y="4234093"/>
              <a:ext cx="120015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타원 21"/>
            <p:cNvSpPr/>
            <p:nvPr/>
          </p:nvSpPr>
          <p:spPr>
            <a:xfrm>
              <a:off x="6527688" y="5155032"/>
              <a:ext cx="216024" cy="257507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6763616" y="5155032"/>
              <a:ext cx="662075" cy="257507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355603" y="5587868"/>
              <a:ext cx="56938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 smtClean="0"/>
                <a:t>모서리</a:t>
              </a:r>
              <a:endParaRPr lang="ko-KR" altLang="en-US" sz="1000" dirty="0"/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flipV="1">
              <a:off x="6640297" y="5387972"/>
              <a:ext cx="0" cy="27874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6984545" y="5587868"/>
              <a:ext cx="44114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 smtClean="0"/>
                <a:t>에지</a:t>
              </a:r>
              <a:endParaRPr lang="ko-KR" altLang="en-US" sz="1000" dirty="0"/>
            </a:p>
          </p:txBody>
        </p:sp>
        <p:cxnSp>
          <p:nvCxnSpPr>
            <p:cNvPr id="30" name="직선 화살표 연결선 29"/>
            <p:cNvCxnSpPr>
              <a:stCxn id="29" idx="0"/>
              <a:endCxn id="7170" idx="2"/>
            </p:cNvCxnSpPr>
            <p:nvPr/>
          </p:nvCxnSpPr>
          <p:spPr>
            <a:xfrm flipH="1" flipV="1">
              <a:off x="7143395" y="5424718"/>
              <a:ext cx="61723" cy="16315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68" name="직사각형 7167"/>
            <p:cNvSpPr/>
            <p:nvPr/>
          </p:nvSpPr>
          <p:spPr>
            <a:xfrm>
              <a:off x="6330778" y="4131560"/>
              <a:ext cx="1615891" cy="1702529"/>
            </a:xfrm>
            <a:prstGeom prst="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084168" y="5846035"/>
              <a:ext cx="21595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테두리에</a:t>
              </a:r>
              <a:r>
                <a:rPr lang="en-US" altLang="ko-KR" sz="1000" dirty="0" smtClean="0"/>
                <a:t> </a:t>
              </a:r>
              <a:r>
                <a:rPr lang="ko-KR" altLang="en-US" sz="1000" dirty="0" smtClean="0"/>
                <a:t>이미지를 입힌 </a:t>
              </a:r>
              <a:r>
                <a:rPr lang="en-US" altLang="ko-KR" sz="1000" dirty="0" smtClean="0"/>
                <a:t>&lt;p&gt; </a:t>
              </a:r>
              <a:r>
                <a:rPr lang="ko-KR" altLang="en-US" sz="1000" dirty="0" smtClean="0"/>
                <a:t>태그</a:t>
              </a:r>
              <a:endParaRPr lang="ko-KR" altLang="en-US" sz="1000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31640" y="5157192"/>
            <a:ext cx="3893900" cy="646331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 algn="just" fontAlgn="base"/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round –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 반복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배치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테두리 길이만큼 </a:t>
            </a:r>
            <a:endParaRPr lang="en-US" altLang="ko-KR" sz="1200" kern="0" dirty="0" smtClean="0">
              <a:solidFill>
                <a:srgbClr val="000000"/>
              </a:solidFill>
              <a:latin typeface="+mn-ea"/>
            </a:endParaRPr>
          </a:p>
          <a:p>
            <a:pPr lvl="0" algn="just" fontAlgn="base"/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repeat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 반복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배치</a:t>
            </a: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  <a:p>
            <a:pPr lvl="0" algn="just" fontAlgn="base"/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stretch –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이미지를 테두리 길이만큼 늘여 배치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잉크 8"/>
              <p14:cNvContentPartPr/>
              <p14:nvPr/>
            </p14:nvContentPartPr>
            <p14:xfrm>
              <a:off x="399960" y="495360"/>
              <a:ext cx="7779240" cy="393840"/>
            </p14:xfrm>
          </p:contentPart>
        </mc:Choice>
        <mc:Fallback>
          <p:pic>
            <p:nvPicPr>
              <p:cNvPr id="9" name="잉크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600" y="486000"/>
                <a:ext cx="7797960" cy="41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360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263" y="756439"/>
            <a:ext cx="2020789" cy="605760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4–17 </a:t>
            </a:r>
            <a:r>
              <a:rPr lang="ko-KR" altLang="en-US" dirty="0"/>
              <a:t>이미지 테두리 만들기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1143043"/>
            <a:ext cx="5472608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이미지 테두리 만들기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p {</a:t>
            </a:r>
          </a:p>
          <a:p>
            <a:pPr defTabSz="180000"/>
            <a:r>
              <a:rPr lang="en-US" altLang="ko-KR" sz="1200" dirty="0" smtClean="0"/>
              <a:t>	background : </a:t>
            </a:r>
            <a:r>
              <a:rPr lang="en-US" altLang="ko-KR" sz="1200" dirty="0"/>
              <a:t>yellow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	width : </a:t>
            </a:r>
            <a:r>
              <a:rPr lang="en-US" altLang="ko-KR" sz="1200" dirty="0"/>
              <a:t>200px; </a:t>
            </a:r>
          </a:p>
          <a:p>
            <a:pPr defTabSz="180000"/>
            <a:r>
              <a:rPr lang="en-US" altLang="ko-KR" sz="1200" dirty="0" smtClean="0"/>
              <a:t>	height : </a:t>
            </a:r>
            <a:r>
              <a:rPr lang="en-US" altLang="ko-KR" sz="1200" dirty="0"/>
              <a:t>60px;</a:t>
            </a:r>
          </a:p>
          <a:p>
            <a:pPr defTabSz="180000"/>
            <a:r>
              <a:rPr lang="en-US" altLang="ko-KR" sz="1200" dirty="0" smtClean="0"/>
              <a:t>	padding : </a:t>
            </a:r>
            <a:r>
              <a:rPr lang="en-US" altLang="ko-KR" sz="1200" dirty="0"/>
              <a:t>10px; </a:t>
            </a:r>
          </a:p>
          <a:p>
            <a:pPr defTabSz="180000"/>
            <a:r>
              <a:rPr lang="en-US" altLang="ko-KR" sz="1200" dirty="0" smtClean="0"/>
              <a:t>	border : </a:t>
            </a:r>
            <a:r>
              <a:rPr lang="en-US" altLang="ko-KR" sz="1200" dirty="0"/>
              <a:t>20px solid </a:t>
            </a:r>
            <a:r>
              <a:rPr lang="en-US" altLang="ko-KR" sz="1200" dirty="0" err="1"/>
              <a:t>lightgray</a:t>
            </a:r>
            <a:r>
              <a:rPr lang="en-US" altLang="ko-KR" sz="1200" dirty="0" smtClean="0"/>
              <a:t>; /*border-width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border-style </a:t>
            </a:r>
            <a:r>
              <a:rPr lang="ko-KR" altLang="en-US" sz="1200" dirty="0" smtClean="0"/>
              <a:t>동시 지정 </a:t>
            </a:r>
            <a:r>
              <a:rPr lang="en-US" altLang="ko-KR" sz="1200" dirty="0" smtClean="0"/>
              <a:t>*/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#round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 smtClean="0"/>
              <a:t>url</a:t>
            </a:r>
            <a:r>
              <a:rPr lang="en-US" altLang="ko-KR" sz="1200" b="1" dirty="0" smtClean="0"/>
              <a:t>(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media/border.png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) </a:t>
            </a:r>
            <a:r>
              <a:rPr lang="en-US" altLang="ko-KR" sz="1200" b="1" dirty="0"/>
              <a:t>30 </a:t>
            </a:r>
            <a:r>
              <a:rPr lang="en-US" altLang="ko-KR" sz="1200" b="1" dirty="0" smtClean="0"/>
              <a:t>round;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#repeat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 smtClean="0"/>
              <a:t>url</a:t>
            </a:r>
            <a:r>
              <a:rPr lang="en-US" altLang="ko-KR" sz="1200" b="1" dirty="0" smtClean="0"/>
              <a:t>(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media/border.png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) </a:t>
            </a:r>
            <a:r>
              <a:rPr lang="en-US" altLang="ko-KR" sz="1200" b="1" dirty="0"/>
              <a:t>30 </a:t>
            </a:r>
            <a:r>
              <a:rPr lang="en-US" altLang="ko-KR" sz="1200" b="1" dirty="0" smtClean="0"/>
              <a:t>repeat;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#stretch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 smtClean="0"/>
              <a:t>url</a:t>
            </a:r>
            <a:r>
              <a:rPr lang="en-US" altLang="ko-KR" sz="1200" b="1" dirty="0" smtClean="0"/>
              <a:t>(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media/border.png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) </a:t>
            </a:r>
            <a:r>
              <a:rPr lang="en-US" altLang="ko-KR" sz="1200" b="1" dirty="0"/>
              <a:t>30 </a:t>
            </a:r>
            <a:r>
              <a:rPr lang="en-US" altLang="ko-KR" sz="1200" b="1" dirty="0" smtClean="0"/>
              <a:t>stretch;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이미지 테두리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다음은 </a:t>
            </a:r>
            <a:r>
              <a:rPr lang="ko-KR" altLang="en-US" sz="1200" dirty="0" smtClean="0"/>
              <a:t>원본 이미지입니다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="media/border.png" alt="</a:t>
            </a:r>
            <a:r>
              <a:rPr lang="ko-KR" altLang="en-US" sz="1200" dirty="0" smtClean="0"/>
              <a:t>원본</a:t>
            </a:r>
            <a:r>
              <a:rPr lang="en-US" altLang="ko-KR" sz="1200" dirty="0" smtClean="0"/>
              <a:t>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&lt;p&gt;20x20 </a:t>
            </a:r>
            <a:r>
              <a:rPr lang="ko-KR" altLang="en-US" sz="1200" dirty="0"/>
              <a:t>크기의 회색 테두리를 가진 </a:t>
            </a:r>
            <a:r>
              <a:rPr lang="en-US" altLang="ko-KR" sz="1200" dirty="0"/>
              <a:t>P </a:t>
            </a:r>
            <a:r>
              <a:rPr lang="ko-KR" altLang="en-US" sz="1200" dirty="0"/>
              <a:t>태그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id="round"</a:t>
            </a:r>
            <a:r>
              <a:rPr lang="en-US" altLang="ko-KR" sz="1200" dirty="0"/>
              <a:t>&gt;round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id="repeat"</a:t>
            </a:r>
            <a:r>
              <a:rPr lang="en-US" altLang="ko-KR" sz="1200" dirty="0"/>
              <a:t>&gt;repeat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id="stretch"</a:t>
            </a:r>
            <a:r>
              <a:rPr lang="en-US" altLang="ko-KR" sz="1200" dirty="0"/>
              <a:t>&gt;stretch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207131" y="4365104"/>
            <a:ext cx="1338084" cy="442674"/>
          </a:xfrm>
          <a:prstGeom prst="wedgeRoundRectCallout">
            <a:avLst>
              <a:gd name="adj1" fmla="val 73429"/>
              <a:gd name="adj2" fmla="val -228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테두리 길이에 맞게</a:t>
            </a:r>
            <a:endParaRPr lang="en-US" altLang="ko-KR" sz="1000" dirty="0" smtClean="0"/>
          </a:p>
          <a:p>
            <a:r>
              <a:rPr lang="ko-KR" altLang="en-US" sz="1000" dirty="0" smtClean="0"/>
              <a:t>이미지 크기 조절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5571222" y="5085184"/>
            <a:ext cx="1037637" cy="442674"/>
          </a:xfrm>
          <a:prstGeom prst="wedgeRoundRectCallout">
            <a:avLst>
              <a:gd name="adj1" fmla="val 73766"/>
              <a:gd name="adj2" fmla="val 474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이미지 크기</a:t>
            </a:r>
            <a:endParaRPr lang="en-US" altLang="ko-KR" sz="1000" dirty="0" smtClean="0"/>
          </a:p>
          <a:p>
            <a:r>
              <a:rPr lang="ko-KR" altLang="en-US" sz="1000" dirty="0" smtClean="0"/>
              <a:t>조절하지 안음</a:t>
            </a:r>
            <a:endParaRPr lang="ko-KR" altLang="en-US" sz="1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/>
              <p14:cNvContentPartPr/>
              <p14:nvPr/>
            </p14:nvContentPartPr>
            <p14:xfrm>
              <a:off x="380880" y="463680"/>
              <a:ext cx="6706080" cy="362160"/>
            </p14:xfrm>
          </p:contentPart>
        </mc:Choice>
        <mc:Fallback>
          <p:pic>
            <p:nvPicPr>
              <p:cNvPr id="6" name="잉크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520" y="454320"/>
                <a:ext cx="6724800" cy="38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609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 </a:t>
            </a:r>
            <a:r>
              <a:rPr lang="ko-KR" altLang="en-US" dirty="0" smtClean="0"/>
              <a:t>스타일 시트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&lt;span&gt; </a:t>
            </a:r>
            <a:r>
              <a:rPr lang="ko-KR" altLang="en-US" dirty="0" smtClean="0"/>
              <a:t>텍스트를 </a:t>
            </a:r>
            <a:r>
              <a:rPr lang="en-US" altLang="ko-KR" dirty="0" smtClean="0"/>
              <a:t>20</a:t>
            </a:r>
            <a:r>
              <a:rPr lang="ko-KR" altLang="en-US" dirty="0" smtClean="0"/>
              <a:t>픽셀 </a:t>
            </a:r>
            <a:r>
              <a:rPr lang="en-US" altLang="ko-KR" dirty="0" smtClean="0"/>
              <a:t>blue</a:t>
            </a:r>
            <a:r>
              <a:rPr lang="ko-KR" altLang="en-US" dirty="0" smtClean="0"/>
              <a:t>로 출력하는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스타일시트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CSS3 </a:t>
            </a:r>
            <a:r>
              <a:rPr lang="ko-KR" altLang="en-US" dirty="0" smtClean="0"/>
              <a:t>스타일 시트를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페이지에 적용하도록 만든 이름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스타일 속성 이름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200</a:t>
            </a:r>
            <a:r>
              <a:rPr lang="ko-KR" altLang="en-US" dirty="0" smtClean="0"/>
              <a:t>개 정도의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있음</a:t>
            </a:r>
          </a:p>
          <a:p>
            <a:pPr lvl="1"/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프로퍼티의</a:t>
            </a:r>
            <a:r>
              <a:rPr lang="ko-KR" altLang="en-US" dirty="0" smtClean="0"/>
              <a:t> 값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주석문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스타일 시트 내에 붙이는 설명문으로 </a:t>
            </a:r>
            <a:r>
              <a:rPr lang="en-US" altLang="ko-KR" dirty="0" smtClean="0"/>
              <a:t>/* ... */. </a:t>
            </a:r>
            <a:r>
              <a:rPr lang="ko-KR" altLang="en-US" dirty="0" smtClean="0"/>
              <a:t>여러 줄</a:t>
            </a:r>
            <a:r>
              <a:rPr lang="en-US" altLang="ko-KR" dirty="0" smtClean="0"/>
              <a:t>,</a:t>
            </a:r>
            <a:r>
              <a:rPr lang="ko-KR" altLang="en-US" dirty="0" smtClean="0"/>
              <a:t> 아무 위치에나 사용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대소문자 구분 없음</a:t>
            </a:r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419425" y="5905023"/>
            <a:ext cx="3594570" cy="695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body 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BODY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65" y="1844824"/>
            <a:ext cx="7035165" cy="13315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012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배경 다루기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배경 색이나 이미지지정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background-color, background-image</a:t>
            </a:r>
          </a:p>
          <a:p>
            <a:pPr lvl="1"/>
            <a:r>
              <a:rPr lang="ko-KR" altLang="en-US" dirty="0" err="1" smtClean="0"/>
              <a:t>둘다</a:t>
            </a:r>
            <a:r>
              <a:rPr lang="ko-KR" altLang="en-US" dirty="0" smtClean="0"/>
              <a:t> 지정되면 배경 이미지가 출력되지 않는 영역에 배경색 출력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배경 이미지의 위치</a:t>
            </a:r>
            <a:r>
              <a:rPr lang="en-US" altLang="ko-KR" dirty="0" smtClean="0"/>
              <a:t>, background-position</a:t>
            </a:r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배경 이미지 반복 출력</a:t>
            </a:r>
            <a:r>
              <a:rPr lang="en-US" altLang="ko-KR" dirty="0" smtClean="0"/>
              <a:t>, background-repeat</a:t>
            </a:r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63688" y="2636912"/>
            <a:ext cx="6336704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div { 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background-color :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background-image :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("media/spongebob.png");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763688" y="4437112"/>
            <a:ext cx="65527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background-position : center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center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; 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박스 중간에 이미지 출력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63688" y="5661248"/>
            <a:ext cx="65527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background-repeat : repeat-y; /* 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위에서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아래로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이미지 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반복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출력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잉크 4"/>
              <p14:cNvContentPartPr/>
              <p14:nvPr/>
            </p14:nvContentPartPr>
            <p14:xfrm>
              <a:off x="425520" y="425520"/>
              <a:ext cx="248040" cy="336960"/>
            </p14:xfrm>
          </p:contentPart>
        </mc:Choice>
        <mc:Fallback>
          <p:pic>
            <p:nvPicPr>
              <p:cNvPr id="5" name="잉크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6160" y="416160"/>
                <a:ext cx="266760" cy="35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031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874937" y="836712"/>
            <a:ext cx="7161559" cy="2716088"/>
            <a:chOff x="1154857" y="928936"/>
            <a:chExt cx="7161559" cy="271608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54857" y="1190546"/>
              <a:ext cx="3816424" cy="1411784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b="1" dirty="0"/>
                <a:t>div {</a:t>
              </a:r>
            </a:p>
            <a:p>
              <a:pPr defTabSz="180000"/>
              <a:r>
                <a:rPr lang="en-US" altLang="ko-KR" sz="1200" dirty="0" smtClean="0"/>
                <a:t>	background-color :  </a:t>
              </a:r>
              <a:r>
                <a:rPr lang="en-US" altLang="ko-KR" sz="1200" dirty="0" err="1" smtClean="0"/>
                <a:t>skyblue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 smtClean="0"/>
                <a:t>	background-size : 100px </a:t>
              </a:r>
              <a:r>
                <a:rPr lang="en-US" altLang="ko-KR" sz="1200" dirty="0" err="1"/>
                <a:t>100px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 smtClean="0"/>
                <a:t>	background-image : </a:t>
              </a:r>
              <a:r>
                <a:rPr lang="en-US" altLang="ko-KR" sz="1200" dirty="0" err="1"/>
                <a:t>url</a:t>
              </a:r>
              <a:r>
                <a:rPr lang="en-US" altLang="ko-KR" sz="1200" dirty="0"/>
                <a:t>("media/spongebob.png");</a:t>
              </a:r>
            </a:p>
            <a:p>
              <a:pPr defTabSz="180000"/>
              <a:r>
                <a:rPr lang="en-US" altLang="ko-KR" sz="1200" dirty="0" smtClean="0"/>
                <a:t>	background-repeat : </a:t>
              </a:r>
              <a:r>
                <a:rPr lang="en-US" altLang="ko-KR" sz="1200" dirty="0"/>
                <a:t>no-repeat;</a:t>
              </a:r>
            </a:p>
            <a:p>
              <a:pPr defTabSz="180000"/>
              <a:r>
                <a:rPr lang="en-US" altLang="ko-KR" sz="1200" dirty="0" smtClean="0"/>
                <a:t>	background-position : </a:t>
              </a:r>
              <a:r>
                <a:rPr lang="en-US" altLang="ko-KR" sz="1200" dirty="0"/>
                <a:t>left center;</a:t>
              </a:r>
            </a:p>
            <a:p>
              <a:pPr defTabSz="180000"/>
              <a:r>
                <a:rPr lang="en-US" altLang="ko-KR" sz="1200" b="1" dirty="0"/>
                <a:t>}</a:t>
              </a:r>
              <a:endParaRPr lang="ko-KR" altLang="en-US" sz="12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154857" y="2897556"/>
              <a:ext cx="3816424" cy="475059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b="1" dirty="0" smtClean="0"/>
                <a:t>&lt;div&gt;</a:t>
              </a:r>
              <a:r>
                <a:rPr lang="en-US" altLang="ko-KR" sz="1200" dirty="0"/>
                <a:t>SpongeBob is an over-optimistic</a:t>
              </a:r>
            </a:p>
            <a:p>
              <a:r>
                <a:rPr lang="en-US" altLang="ko-KR" sz="1200" dirty="0"/>
                <a:t> sponge that annoys other characters. </a:t>
              </a:r>
              <a:r>
                <a:rPr lang="en-US" altLang="ko-KR" sz="1200" b="1" dirty="0" smtClean="0"/>
                <a:t>&lt;/div&gt;</a:t>
              </a:r>
              <a:endParaRPr lang="ko-KR" altLang="en-US" sz="12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54613" y="928936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2457" y="263594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5167178" y="940700"/>
              <a:ext cx="3149238" cy="2704324"/>
              <a:chOff x="5167178" y="437610"/>
              <a:chExt cx="3149238" cy="2704324"/>
            </a:xfrm>
          </p:grpSpPr>
          <p:pic>
            <p:nvPicPr>
              <p:cNvPr id="59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8943" y="752103"/>
                <a:ext cx="2028825" cy="2028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53" name="그룹 2052"/>
              <p:cNvGrpSpPr/>
              <p:nvPr/>
            </p:nvGrpSpPr>
            <p:grpSpPr>
              <a:xfrm>
                <a:off x="5453975" y="437610"/>
                <a:ext cx="2862441" cy="2704324"/>
                <a:chOff x="4877911" y="1660780"/>
                <a:chExt cx="2862441" cy="2704324"/>
              </a:xfrm>
            </p:grpSpPr>
            <p:sp>
              <p:nvSpPr>
                <p:cNvPr id="5" name="직사각형 4"/>
                <p:cNvSpPr/>
                <p:nvPr/>
              </p:nvSpPr>
              <p:spPr>
                <a:xfrm>
                  <a:off x="6518543" y="4118883"/>
                  <a:ext cx="1221809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background-color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1" name="직선 화살표 연결선 10"/>
                <p:cNvCxnSpPr>
                  <a:stCxn id="5" idx="0"/>
                </p:cNvCxnSpPr>
                <p:nvPr/>
              </p:nvCxnSpPr>
              <p:spPr>
                <a:xfrm flipH="1" flipV="1">
                  <a:off x="7129447" y="3730641"/>
                  <a:ext cx="1" cy="388242"/>
                </a:xfrm>
                <a:prstGeom prst="straightConnector1">
                  <a:avLst/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직사각형 11"/>
                <p:cNvSpPr/>
                <p:nvPr/>
              </p:nvSpPr>
              <p:spPr>
                <a:xfrm>
                  <a:off x="5267441" y="4115173"/>
                  <a:ext cx="1332416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background-image 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5" name="직선 화살표 연결선 14"/>
                <p:cNvCxnSpPr>
                  <a:stCxn id="12" idx="0"/>
                </p:cNvCxnSpPr>
                <p:nvPr/>
              </p:nvCxnSpPr>
              <p:spPr>
                <a:xfrm flipH="1" flipV="1">
                  <a:off x="5912496" y="3332035"/>
                  <a:ext cx="21153" cy="783138"/>
                </a:xfrm>
                <a:prstGeom prst="straightConnector1">
                  <a:avLst/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꺾인 연결선 25"/>
                <p:cNvCxnSpPr/>
                <p:nvPr/>
              </p:nvCxnSpPr>
              <p:spPr>
                <a:xfrm rot="16200000" flipH="1">
                  <a:off x="5139130" y="2203968"/>
                  <a:ext cx="807254" cy="213320"/>
                </a:xfrm>
                <a:prstGeom prst="bentConnector3">
                  <a:avLst>
                    <a:gd name="adj1" fmla="val 100737"/>
                  </a:avLst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직사각형 28"/>
                <p:cNvSpPr/>
                <p:nvPr/>
              </p:nvSpPr>
              <p:spPr>
                <a:xfrm>
                  <a:off x="4877911" y="1660780"/>
                  <a:ext cx="2111475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background-position : left center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62" name="직사각형 61"/>
              <p:cNvSpPr/>
              <p:nvPr/>
            </p:nvSpPr>
            <p:spPr>
              <a:xfrm>
                <a:off x="5167178" y="2401783"/>
                <a:ext cx="105830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 smtClean="0">
                    <a:solidFill>
                      <a:srgbClr val="C00000"/>
                    </a:solidFill>
                  </a:rPr>
                  <a:t>100</a:t>
                </a:r>
                <a:r>
                  <a:rPr lang="ko-KR" altLang="en-US" sz="1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ko-KR" sz="1000" dirty="0" smtClean="0">
                    <a:solidFill>
                      <a:srgbClr val="C00000"/>
                    </a:solidFill>
                  </a:rPr>
                  <a:t>x 100 </a:t>
                </a:r>
                <a:r>
                  <a:rPr lang="ko-KR" altLang="en-US" sz="1000" dirty="0" smtClean="0">
                    <a:solidFill>
                      <a:srgbClr val="C00000"/>
                    </a:solidFill>
                  </a:rPr>
                  <a:t>크기</a:t>
                </a:r>
                <a:endParaRPr lang="ko-KR" altLang="en-US" sz="1000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064" name="꺾인 연결선 2063"/>
              <p:cNvCxnSpPr>
                <a:stCxn id="62" idx="0"/>
              </p:cNvCxnSpPr>
              <p:nvPr/>
            </p:nvCxnSpPr>
            <p:spPr>
              <a:xfrm rot="5400000" flipH="1" flipV="1">
                <a:off x="5754435" y="1930736"/>
                <a:ext cx="412943" cy="529153"/>
              </a:xfrm>
              <a:prstGeom prst="bentConnector2">
                <a:avLst/>
              </a:prstGeom>
              <a:ln w="952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직사각형 1"/>
              <p:cNvSpPr/>
              <p:nvPr/>
            </p:nvSpPr>
            <p:spPr>
              <a:xfrm>
                <a:off x="6239980" y="803295"/>
                <a:ext cx="1913737" cy="1914014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1848812" y="3821742"/>
            <a:ext cx="7089036" cy="2442968"/>
            <a:chOff x="1155372" y="3738925"/>
            <a:chExt cx="7089036" cy="2442968"/>
          </a:xfrm>
        </p:grpSpPr>
        <p:pic>
          <p:nvPicPr>
            <p:cNvPr id="205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683" y="4170973"/>
              <a:ext cx="1990725" cy="2000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모서리가 둥근 직사각형 40"/>
            <p:cNvSpPr/>
            <p:nvPr/>
          </p:nvSpPr>
          <p:spPr>
            <a:xfrm>
              <a:off x="1155372" y="4000535"/>
              <a:ext cx="3816424" cy="1411784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b="1" dirty="0"/>
                <a:t>div {</a:t>
              </a:r>
            </a:p>
            <a:p>
              <a:pPr defTabSz="180000"/>
              <a:r>
                <a:rPr lang="en-US" altLang="ko-KR" sz="1200" dirty="0" smtClean="0"/>
                <a:t>	background-color :  </a:t>
              </a:r>
              <a:r>
                <a:rPr lang="en-US" altLang="ko-KR" sz="1200" dirty="0" err="1" smtClean="0"/>
                <a:t>skyblue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 smtClean="0"/>
                <a:t>	background-size : 100px </a:t>
              </a:r>
              <a:r>
                <a:rPr lang="en-US" altLang="ko-KR" sz="1200" dirty="0" err="1"/>
                <a:t>100px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 smtClean="0"/>
                <a:t>	background-image : </a:t>
              </a:r>
              <a:r>
                <a:rPr lang="en-US" altLang="ko-KR" sz="1200" dirty="0" err="1"/>
                <a:t>url</a:t>
              </a:r>
              <a:r>
                <a:rPr lang="en-US" altLang="ko-KR" sz="1200" dirty="0"/>
                <a:t>("media/spongebob.png");</a:t>
              </a:r>
            </a:p>
            <a:p>
              <a:pPr defTabSz="180000"/>
              <a:r>
                <a:rPr lang="en-US" altLang="ko-KR" sz="1200" dirty="0" smtClean="0"/>
                <a:t>	background-repeat : </a:t>
              </a:r>
              <a:r>
                <a:rPr lang="en-US" altLang="ko-KR" sz="1200" b="1" dirty="0" smtClean="0"/>
                <a:t>repeat-y;</a:t>
              </a:r>
              <a:endParaRPr lang="en-US" altLang="ko-KR" sz="1200" b="1" dirty="0"/>
            </a:p>
            <a:p>
              <a:pPr defTabSz="180000"/>
              <a:r>
                <a:rPr lang="en-US" altLang="ko-KR" sz="1200" dirty="0" smtClean="0"/>
                <a:t>	background-position : </a:t>
              </a:r>
              <a:r>
                <a:rPr lang="en-US" altLang="ko-KR" sz="1200" b="1" dirty="0" smtClean="0"/>
                <a:t>center </a:t>
              </a:r>
              <a:r>
                <a:rPr lang="en-US" altLang="ko-KR" sz="1200" b="1" dirty="0"/>
                <a:t>center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b="1" dirty="0"/>
                <a:t>}</a:t>
              </a:r>
              <a:endParaRPr lang="ko-KR" altLang="en-US" sz="1200" b="1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155372" y="5706834"/>
              <a:ext cx="3816424" cy="475059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b="1" dirty="0" smtClean="0"/>
                <a:t>&lt;div&gt;</a:t>
              </a:r>
              <a:r>
                <a:rPr lang="en-US" altLang="ko-KR" sz="1200" dirty="0"/>
                <a:t>SpongeBob is an over-optimistic</a:t>
              </a:r>
            </a:p>
            <a:p>
              <a:r>
                <a:rPr lang="en-US" altLang="ko-KR" sz="1200" dirty="0"/>
                <a:t> sponge that annoys other characters. </a:t>
              </a:r>
              <a:r>
                <a:rPr lang="en-US" altLang="ko-KR" sz="1200" b="1" dirty="0" smtClean="0"/>
                <a:t>&lt;/div&gt;</a:t>
              </a:r>
              <a:endParaRPr lang="ko-KR" altLang="en-US" sz="12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994732" y="3738925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52576" y="5445224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284948" y="4213757"/>
              <a:ext cx="1913737" cy="1914014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배경 만들기 연습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63378" y="1069507"/>
            <a:ext cx="15323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100x100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크기로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박스의 왼쪽 중간에 배경 이미지 넣기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63378" y="4092021"/>
            <a:ext cx="15323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박스의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center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위치에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y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축을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따라 배경 이미지 반복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803089" y="3659973"/>
            <a:ext cx="716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잉크 16"/>
              <p14:cNvContentPartPr/>
              <p14:nvPr/>
            </p14:nvContentPartPr>
            <p14:xfrm>
              <a:off x="488880" y="349200"/>
              <a:ext cx="241560" cy="406800"/>
            </p14:xfrm>
          </p:contentPart>
        </mc:Choice>
        <mc:Fallback>
          <p:pic>
            <p:nvPicPr>
              <p:cNvPr id="17" name="잉크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9520" y="339840"/>
                <a:ext cx="260280" cy="42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653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 </a:t>
            </a:r>
            <a:r>
              <a:rPr lang="ko-KR" altLang="en-US" smtClean="0"/>
              <a:t>단축 프로퍼티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mtClean="0"/>
              <a:t>background</a:t>
            </a:r>
          </a:p>
          <a:p>
            <a:pPr lvl="1"/>
            <a:r>
              <a:rPr lang="ko-KR" altLang="en-US" smtClean="0"/>
              <a:t>배경을 꾸미는 여러 값을 한 번에 지정하는 단축 프로퍼티</a:t>
            </a:r>
            <a:endParaRPr lang="en-US" altLang="ko-KR" smtClean="0"/>
          </a:p>
          <a:p>
            <a:pPr lvl="1"/>
            <a:r>
              <a:rPr lang="ko-KR" altLang="en-US" smtClean="0"/>
              <a:t>예</a:t>
            </a:r>
            <a:r>
              <a:rPr lang="en-US" altLang="ko-KR" smtClean="0"/>
              <a:t>)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87624" y="2636912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div {</a:t>
            </a:r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background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("media/spongebob.png") center center/100px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100px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repeat-y;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87623" y="3638347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div {</a:t>
            </a:r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background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	/*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배경색을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설정 *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/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7623" y="4653136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div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400" dirty="0" smtClean="0"/>
              <a:t>background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("media/spongebob.png"); /* </a:t>
            </a:r>
            <a:r>
              <a:rPr lang="ko-KR" altLang="en-US" sz="1400" dirty="0"/>
              <a:t>배경 이미지 지정 *</a:t>
            </a:r>
            <a:r>
              <a:rPr lang="en-US" altLang="ko-KR" sz="1400" dirty="0"/>
              <a:t>/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잉크 7"/>
              <p14:cNvContentPartPr/>
              <p14:nvPr/>
            </p14:nvContentPartPr>
            <p14:xfrm>
              <a:off x="501480" y="469800"/>
              <a:ext cx="203760" cy="305280"/>
            </p14:xfrm>
          </p:contentPart>
        </mc:Choice>
        <mc:Fallback>
          <p:pic>
            <p:nvPicPr>
              <p:cNvPr id="8" name="잉크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20" y="460440"/>
                <a:ext cx="222480" cy="32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371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4–18 &lt;div&gt; </a:t>
            </a:r>
            <a:r>
              <a:rPr lang="ko-KR" altLang="en-US" dirty="0"/>
              <a:t>박스에 배경 </a:t>
            </a:r>
            <a:r>
              <a:rPr lang="ko-KR" altLang="en-US" dirty="0" smtClean="0"/>
              <a:t>꾸미기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83568" y="1484784"/>
            <a:ext cx="460851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배경 꾸미기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 smtClean="0"/>
              <a:t>	background-color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skyblue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background-size </a:t>
            </a:r>
            <a:r>
              <a:rPr lang="en-US" altLang="ko-KR" sz="1200" dirty="0"/>
              <a:t>: 100px </a:t>
            </a:r>
            <a:r>
              <a:rPr lang="en-US" altLang="ko-KR" sz="1200" dirty="0" err="1"/>
              <a:t>100px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background-image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("media/spongebob.png");</a:t>
            </a:r>
          </a:p>
          <a:p>
            <a:pPr defTabSz="180000"/>
            <a:r>
              <a:rPr lang="en-US" altLang="ko-KR" sz="1200" dirty="0" smtClean="0"/>
              <a:t>	background-repeat </a:t>
            </a:r>
            <a:r>
              <a:rPr lang="en-US" altLang="ko-KR" sz="1200" dirty="0"/>
              <a:t>: repeat-y;</a:t>
            </a:r>
          </a:p>
          <a:p>
            <a:pPr defTabSz="180000"/>
            <a:r>
              <a:rPr lang="en-US" altLang="ko-KR" sz="1200" dirty="0" smtClean="0"/>
              <a:t>	background-position </a:t>
            </a:r>
            <a:r>
              <a:rPr lang="en-US" altLang="ko-KR" sz="1200" dirty="0"/>
              <a:t>: center </a:t>
            </a:r>
            <a:r>
              <a:rPr lang="en-US" altLang="ko-KR" sz="1200" dirty="0" err="1"/>
              <a:t>center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 smtClean="0"/>
              <a:t>	width </a:t>
            </a:r>
            <a:r>
              <a:rPr lang="en-US" altLang="ko-KR" sz="1200" dirty="0"/>
              <a:t>: 200px;</a:t>
            </a:r>
          </a:p>
          <a:p>
            <a:pPr defTabSz="180000"/>
            <a:r>
              <a:rPr lang="en-US" altLang="ko-KR" sz="1200" dirty="0" smtClean="0"/>
              <a:t>	height </a:t>
            </a:r>
            <a:r>
              <a:rPr lang="en-US" altLang="ko-KR" sz="1200" dirty="0"/>
              <a:t>: 200px; </a:t>
            </a:r>
          </a:p>
          <a:p>
            <a:pPr defTabSz="180000"/>
            <a:r>
              <a:rPr lang="en-US" altLang="ko-KR" sz="1200" dirty="0" smtClean="0"/>
              <a:t>	color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blueviolet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font-size </a:t>
            </a:r>
            <a:r>
              <a:rPr lang="en-US" altLang="ko-KR" sz="1200" dirty="0"/>
              <a:t>: 16px;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h3&gt;</a:t>
            </a:r>
            <a:r>
              <a:rPr lang="en-US" altLang="ko-KR" sz="1200" dirty="0"/>
              <a:t>div </a:t>
            </a:r>
            <a:r>
              <a:rPr lang="ko-KR" altLang="en-US" sz="1200" dirty="0"/>
              <a:t>박스에 배경 꾸미기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&lt;div&gt;SpongeBob is an over-optimistic</a:t>
            </a:r>
          </a:p>
          <a:p>
            <a:pPr defTabSz="180000"/>
            <a:r>
              <a:rPr lang="en-US" altLang="ko-KR" sz="1200" dirty="0"/>
              <a:t> sponge that annoys other characters. &lt;/div&gt;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844824"/>
            <a:ext cx="2542977" cy="3521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24128" y="5517232"/>
            <a:ext cx="1817345" cy="442674"/>
          </a:xfrm>
          <a:prstGeom prst="wedgeRoundRectCallout">
            <a:avLst>
              <a:gd name="adj1" fmla="val 8640"/>
              <a:gd name="adj2" fmla="val -1416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&lt;div&gt;</a:t>
            </a:r>
            <a:r>
              <a:rPr lang="ko-KR" altLang="en-US" sz="1000" dirty="0" smtClean="0"/>
              <a:t>크기는 </a:t>
            </a:r>
            <a:r>
              <a:rPr lang="en-US" altLang="ko-KR" sz="1000" dirty="0" smtClean="0"/>
              <a:t>200x200</a:t>
            </a:r>
            <a:r>
              <a:rPr lang="ko-KR" altLang="en-US" sz="1000" dirty="0" smtClean="0"/>
              <a:t>이며</a:t>
            </a:r>
            <a:endParaRPr lang="en-US" altLang="ko-KR" sz="1000" dirty="0" smtClean="0"/>
          </a:p>
          <a:p>
            <a:r>
              <a:rPr lang="ko-KR" altLang="en-US" sz="1000" dirty="0" smtClean="0"/>
              <a:t>배경이미지 크기는 </a:t>
            </a:r>
            <a:r>
              <a:rPr lang="en-US" altLang="ko-KR" sz="1000" dirty="0" smtClean="0"/>
              <a:t>100x100</a:t>
            </a:r>
            <a:endParaRPr lang="ko-KR" altLang="en-US" sz="1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/>
              <p14:cNvContentPartPr/>
              <p14:nvPr/>
            </p14:nvContentPartPr>
            <p14:xfrm>
              <a:off x="495360" y="476280"/>
              <a:ext cx="178200" cy="317880"/>
            </p14:xfrm>
          </p:contentPart>
        </mc:Choice>
        <mc:Fallback>
          <p:pic>
            <p:nvPicPr>
              <p:cNvPr id="5" name="잉크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000" y="466920"/>
                <a:ext cx="196920" cy="33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157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텍스트 그림자</a:t>
            </a:r>
            <a:r>
              <a:rPr lang="en-US" altLang="ko-KR" dirty="0"/>
              <a:t>, </a:t>
            </a:r>
            <a:r>
              <a:rPr lang="en-US" altLang="ko-KR" dirty="0" smtClean="0"/>
              <a:t>text-shadow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text-shadow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493153" y="3156630"/>
            <a:ext cx="6451899" cy="1552852"/>
            <a:chOff x="1043608" y="2390964"/>
            <a:chExt cx="6451899" cy="1552852"/>
          </a:xfrm>
        </p:grpSpPr>
        <p:grpSp>
          <p:nvGrpSpPr>
            <p:cNvPr id="9" name="그룹 8"/>
            <p:cNvGrpSpPr/>
            <p:nvPr/>
          </p:nvGrpSpPr>
          <p:grpSpPr>
            <a:xfrm>
              <a:off x="4114373" y="2558824"/>
              <a:ext cx="3381134" cy="1384992"/>
              <a:chOff x="4619601" y="1744590"/>
              <a:chExt cx="3381134" cy="138499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679327" y="1947837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solidFill>
                    <a:srgbClr val="FF0000"/>
                  </a:solidFill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607737" y="1853794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20" name="직선 연결선 19"/>
              <p:cNvCxnSpPr/>
              <p:nvPr/>
            </p:nvCxnSpPr>
            <p:spPr>
              <a:xfrm>
                <a:off x="5718387" y="1818249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5804054" y="1851537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/>
              <p:cNvSpPr/>
              <p:nvPr/>
            </p:nvSpPr>
            <p:spPr>
              <a:xfrm>
                <a:off x="5366477" y="2667917"/>
                <a:ext cx="873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h-shadow</a:t>
                </a:r>
              </a:p>
              <a:p>
                <a:r>
                  <a:rPr lang="en-US" altLang="ko-KR" sz="1200" dirty="0" smtClean="0"/>
                  <a:t>   (</a:t>
                </a:r>
                <a:r>
                  <a:rPr lang="en-US" altLang="ko-KR" sz="1200" dirty="0"/>
                  <a:t>3px)</a:t>
                </a:r>
                <a:endParaRPr lang="ko-KR" altLang="en-US" sz="1200" dirty="0"/>
              </a:p>
            </p:txBody>
          </p:sp>
          <p:cxnSp>
            <p:nvCxnSpPr>
              <p:cNvPr id="27" name="직선 화살표 연결선 26"/>
              <p:cNvCxnSpPr/>
              <p:nvPr/>
            </p:nvCxnSpPr>
            <p:spPr>
              <a:xfrm>
                <a:off x="5469415" y="2591140"/>
                <a:ext cx="2489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/>
              <p:nvPr/>
            </p:nvCxnSpPr>
            <p:spPr>
              <a:xfrm flipH="1">
                <a:off x="5803455" y="2591140"/>
                <a:ext cx="24724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 flipH="1">
                <a:off x="5397407" y="2076159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 flipH="1">
                <a:off x="5325399" y="1973238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/>
              <p:cNvCxnSpPr/>
              <p:nvPr/>
            </p:nvCxnSpPr>
            <p:spPr>
              <a:xfrm>
                <a:off x="5475230" y="1744590"/>
                <a:ext cx="0" cy="22018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/>
              <p:cNvCxnSpPr/>
              <p:nvPr/>
            </p:nvCxnSpPr>
            <p:spPr>
              <a:xfrm flipV="1">
                <a:off x="5475230" y="2070647"/>
                <a:ext cx="0" cy="2175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사각형 43"/>
              <p:cNvSpPr/>
              <p:nvPr/>
            </p:nvSpPr>
            <p:spPr>
              <a:xfrm>
                <a:off x="4619601" y="1875829"/>
                <a:ext cx="8595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v-shadow</a:t>
                </a:r>
              </a:p>
              <a:p>
                <a:r>
                  <a:rPr lang="en-US" altLang="ko-KR" sz="1200" dirty="0" smtClean="0"/>
                  <a:t>   (3px)</a:t>
                </a:r>
                <a:endParaRPr lang="ko-KR" altLang="en-US" sz="1200" dirty="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7143128" y="2529417"/>
                <a:ext cx="85760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color: red</a:t>
                </a:r>
                <a:endParaRPr lang="ko-KR" altLang="en-US" sz="1200" dirty="0"/>
              </a:p>
            </p:txBody>
          </p:sp>
          <p:cxnSp>
            <p:nvCxnSpPr>
              <p:cNvPr id="48" name="직선 화살표 연결선 47"/>
              <p:cNvCxnSpPr>
                <a:stCxn id="46" idx="0"/>
              </p:cNvCxnSpPr>
              <p:nvPr/>
            </p:nvCxnSpPr>
            <p:spPr>
              <a:xfrm flipH="1" flipV="1">
                <a:off x="7571931" y="2276371"/>
                <a:ext cx="1" cy="25304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모서리가 둥근 직사각형 33"/>
            <p:cNvSpPr/>
            <p:nvPr/>
          </p:nvSpPr>
          <p:spPr>
            <a:xfrm>
              <a:off x="1043608" y="2652574"/>
              <a:ext cx="2830478" cy="658832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err="1" smtClean="0"/>
                <a:t>div.red</a:t>
              </a:r>
              <a:r>
                <a:rPr lang="en-US" altLang="ko-KR" sz="1200" dirty="0" smtClean="0"/>
                <a:t> {</a:t>
              </a:r>
            </a:p>
            <a:p>
              <a:pPr defTabSz="180000"/>
              <a:r>
                <a:rPr lang="en-US" altLang="ko-KR" sz="1200" b="1" dirty="0"/>
                <a:t>	</a:t>
              </a:r>
              <a:r>
                <a:rPr lang="en-US" altLang="ko-KR" sz="1200" b="1" dirty="0" smtClean="0"/>
                <a:t>text-shadow : </a:t>
              </a:r>
              <a:r>
                <a:rPr lang="en-US" altLang="ko-KR" sz="1200" b="1" dirty="0"/>
                <a:t>3px </a:t>
              </a:r>
              <a:r>
                <a:rPr lang="en-US" altLang="ko-KR" sz="1200" b="1" dirty="0" err="1"/>
                <a:t>3px</a:t>
              </a:r>
              <a:r>
                <a:rPr lang="en-US" altLang="ko-KR" sz="1200" b="1" dirty="0"/>
                <a:t> red;</a:t>
              </a:r>
            </a:p>
            <a:p>
              <a:pPr defTabSz="180000"/>
              <a:r>
                <a:rPr lang="en-US" altLang="ko-KR" sz="1200" dirty="0" smtClean="0"/>
                <a:t>}</a:t>
              </a:r>
              <a:endParaRPr lang="ko-KR" altLang="en-US" sz="1200" dirty="0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1043608" y="3568740"/>
              <a:ext cx="2825228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dirty="0" smtClean="0"/>
                <a:t>&lt;div class</a:t>
              </a:r>
              <a:r>
                <a:rPr lang="en-US" altLang="ko-KR" sz="1200" dirty="0"/>
                <a:t>="red"</a:t>
              </a:r>
              <a:r>
                <a:rPr lang="en-US" altLang="ko-KR" sz="1200" dirty="0" smtClean="0"/>
                <a:t>&gt;</a:t>
              </a:r>
              <a:r>
                <a:rPr lang="en-US" altLang="ko-KR" sz="1200" b="1" dirty="0" smtClean="0"/>
                <a:t>Drop Shadow</a:t>
              </a:r>
              <a:r>
                <a:rPr lang="en-US" altLang="ko-KR" sz="1200" dirty="0" smtClean="0"/>
                <a:t>&lt;/div&gt;</a:t>
              </a:r>
              <a:endParaRPr lang="ko-KR" alt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956996" y="2390964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14840" y="3307130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504577" y="4964446"/>
            <a:ext cx="6502677" cy="1606825"/>
            <a:chOff x="1082427" y="4607340"/>
            <a:chExt cx="6502677" cy="1606825"/>
          </a:xfrm>
        </p:grpSpPr>
        <p:grpSp>
          <p:nvGrpSpPr>
            <p:cNvPr id="10" name="그룹 9"/>
            <p:cNvGrpSpPr/>
            <p:nvPr/>
          </p:nvGrpSpPr>
          <p:grpSpPr>
            <a:xfrm>
              <a:off x="3994764" y="4829173"/>
              <a:ext cx="3590340" cy="1384992"/>
              <a:chOff x="4499992" y="4014939"/>
              <a:chExt cx="3590340" cy="138499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5559718" y="4218186"/>
                <a:ext cx="2263761" cy="461665"/>
              </a:xfrm>
              <a:prstGeom prst="rect">
                <a:avLst/>
              </a:prstGeom>
              <a:noFill/>
              <a:effectLst>
                <a:glow rad="101600">
                  <a:srgbClr val="FF5B5B"/>
                </a:glo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rgbClr val="FF5B5B"/>
                    </a:solidFill>
                    <a:effectLst>
                      <a:glow rad="114300">
                        <a:srgbClr val="FF5B5B"/>
                      </a:glow>
                    </a:effectLst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solidFill>
                    <a:srgbClr val="FF5B5B"/>
                  </a:solidFill>
                  <a:effectLst>
                    <a:glow rad="114300">
                      <a:srgbClr val="FF5B5B"/>
                    </a:glow>
                  </a:effectLst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488128" y="4124143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53" name="직선 연결선 52"/>
              <p:cNvCxnSpPr/>
              <p:nvPr/>
            </p:nvCxnSpPr>
            <p:spPr>
              <a:xfrm>
                <a:off x="5598778" y="4088598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5684445" y="4121886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직사각형 54"/>
              <p:cNvSpPr/>
              <p:nvPr/>
            </p:nvSpPr>
            <p:spPr>
              <a:xfrm>
                <a:off x="5246868" y="4938266"/>
                <a:ext cx="873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h-shadow</a:t>
                </a:r>
              </a:p>
              <a:p>
                <a:r>
                  <a:rPr lang="en-US" altLang="ko-KR" sz="1200" dirty="0" smtClean="0"/>
                  <a:t>   (3px)</a:t>
                </a:r>
                <a:endParaRPr lang="ko-KR" altLang="en-US" sz="1200" dirty="0"/>
              </a:p>
            </p:txBody>
          </p:sp>
          <p:cxnSp>
            <p:nvCxnSpPr>
              <p:cNvPr id="56" name="직선 화살표 연결선 55"/>
              <p:cNvCxnSpPr/>
              <p:nvPr/>
            </p:nvCxnSpPr>
            <p:spPr>
              <a:xfrm>
                <a:off x="5349806" y="4861489"/>
                <a:ext cx="2489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/>
              <p:nvPr/>
            </p:nvCxnSpPr>
            <p:spPr>
              <a:xfrm flipH="1">
                <a:off x="5683846" y="4861489"/>
                <a:ext cx="24724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 flipH="1">
                <a:off x="5277798" y="4346508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 flipH="1">
                <a:off x="5205790" y="4243587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/>
              <p:nvPr/>
            </p:nvCxnSpPr>
            <p:spPr>
              <a:xfrm>
                <a:off x="5355621" y="4014939"/>
                <a:ext cx="0" cy="22018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/>
              <p:nvPr/>
            </p:nvCxnSpPr>
            <p:spPr>
              <a:xfrm flipV="1">
                <a:off x="5355621" y="4340996"/>
                <a:ext cx="0" cy="2175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/>
              <p:cNvSpPr/>
              <p:nvPr/>
            </p:nvSpPr>
            <p:spPr>
              <a:xfrm>
                <a:off x="4499992" y="4146178"/>
                <a:ext cx="8595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v-shadow</a:t>
                </a:r>
              </a:p>
              <a:p>
                <a:r>
                  <a:rPr lang="en-US" altLang="ko-KR" sz="1200" dirty="0" smtClean="0"/>
                  <a:t>   (3px)</a:t>
                </a:r>
                <a:endParaRPr lang="ko-KR" altLang="en-US" sz="1200" dirty="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7234585" y="4828356"/>
                <a:ext cx="85574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color(red)</a:t>
                </a:r>
                <a:endParaRPr lang="ko-KR" altLang="en-US" sz="1200" dirty="0"/>
              </a:p>
            </p:txBody>
          </p:sp>
          <p:cxnSp>
            <p:nvCxnSpPr>
              <p:cNvPr id="64" name="직선 화살표 연결선 63"/>
              <p:cNvCxnSpPr>
                <a:stCxn id="63" idx="0"/>
              </p:cNvCxnSpPr>
              <p:nvPr/>
            </p:nvCxnSpPr>
            <p:spPr>
              <a:xfrm flipH="1" flipV="1">
                <a:off x="7593810" y="4573374"/>
                <a:ext cx="68649" cy="25498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직사각형 64"/>
              <p:cNvSpPr/>
              <p:nvPr/>
            </p:nvSpPr>
            <p:spPr>
              <a:xfrm>
                <a:off x="6386861" y="4854188"/>
                <a:ext cx="9356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blur-radius</a:t>
                </a:r>
              </a:p>
              <a:p>
                <a:r>
                  <a:rPr lang="en-US" altLang="ko-KR" sz="1200" dirty="0" smtClean="0"/>
                  <a:t>(5px)</a:t>
                </a:r>
                <a:endParaRPr lang="ko-KR" altLang="en-US" sz="1200" dirty="0"/>
              </a:p>
            </p:txBody>
          </p:sp>
          <p:cxnSp>
            <p:nvCxnSpPr>
              <p:cNvPr id="69" name="직선 화살표 연결선 68"/>
              <p:cNvCxnSpPr>
                <a:stCxn id="65" idx="0"/>
              </p:cNvCxnSpPr>
              <p:nvPr/>
            </p:nvCxnSpPr>
            <p:spPr>
              <a:xfrm flipV="1">
                <a:off x="6854682" y="4607843"/>
                <a:ext cx="0" cy="2463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모서리가 둥근 직사각형 39"/>
            <p:cNvSpPr/>
            <p:nvPr/>
          </p:nvSpPr>
          <p:spPr>
            <a:xfrm>
              <a:off x="1082427" y="4868950"/>
              <a:ext cx="2908436" cy="658832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err="1" smtClean="0"/>
                <a:t>div.blur</a:t>
              </a:r>
              <a:r>
                <a:rPr lang="en-US" altLang="ko-KR" sz="1200" dirty="0" smtClean="0"/>
                <a:t> 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 smtClean="0"/>
                <a:t>text-shadow : </a:t>
              </a:r>
              <a:r>
                <a:rPr lang="en-US" altLang="ko-KR" sz="1200" b="1" dirty="0"/>
                <a:t>3px </a:t>
              </a:r>
              <a:r>
                <a:rPr lang="en-US" altLang="ko-KR" sz="1200" b="1" dirty="0" err="1"/>
                <a:t>3px</a:t>
              </a:r>
              <a:r>
                <a:rPr lang="en-US" altLang="ko-KR" sz="1200" b="1" dirty="0"/>
                <a:t> </a:t>
              </a:r>
              <a:r>
                <a:rPr lang="en-US" altLang="ko-KR" sz="1200" b="1" dirty="0" smtClean="0"/>
                <a:t>5px red;</a:t>
              </a:r>
              <a:endParaRPr lang="en-US" altLang="ko-KR" sz="1200" b="1" dirty="0"/>
            </a:p>
            <a:p>
              <a:pPr defTabSz="180000"/>
              <a:r>
                <a:rPr lang="en-US" altLang="ko-KR" sz="1200" dirty="0" smtClean="0"/>
                <a:t>}</a:t>
              </a:r>
              <a:endParaRPr lang="ko-KR" altLang="en-US" sz="1200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082427" y="5872996"/>
              <a:ext cx="2912337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dirty="0"/>
                <a:t>&lt;div class="blur"&gt;</a:t>
              </a:r>
              <a:r>
                <a:rPr lang="en-US" altLang="ko-KR" sz="1200" b="1" dirty="0"/>
                <a:t>Drop Shadow</a:t>
              </a:r>
              <a:r>
                <a:rPr lang="en-US" altLang="ko-KR" sz="1200" dirty="0"/>
                <a:t>&lt;/div&gt;</a:t>
              </a:r>
              <a:endParaRPr lang="ko-KR" alt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97722" y="4607340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055566" y="561138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1435309" y="4878853"/>
            <a:ext cx="7025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936" y="1717957"/>
            <a:ext cx="7164288" cy="14544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잉크 11"/>
              <p14:cNvContentPartPr/>
              <p14:nvPr/>
            </p14:nvContentPartPr>
            <p14:xfrm>
              <a:off x="1555920" y="2565360"/>
              <a:ext cx="4273560" cy="3150000"/>
            </p14:xfrm>
          </p:contentPart>
        </mc:Choice>
        <mc:Fallback>
          <p:pic>
            <p:nvPicPr>
              <p:cNvPr id="12" name="잉크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6560" y="2556000"/>
                <a:ext cx="4292280" cy="316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352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4–19 text-shadow</a:t>
            </a:r>
            <a:r>
              <a:rPr lang="ko-KR" altLang="en-US" dirty="0" smtClean="0"/>
              <a:t>로 </a:t>
            </a:r>
            <a:r>
              <a:rPr lang="ko-KR" altLang="en-US" dirty="0"/>
              <a:t>텍스트 그림자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12648" y="1482813"/>
            <a:ext cx="3216089" cy="5016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&lt;html&gt;&lt;head&gt;&lt;title&gt;</a:t>
            </a:r>
            <a:r>
              <a:rPr lang="ko-KR" altLang="en-US" sz="1000" dirty="0"/>
              <a:t>텍스트 그림자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b="1" dirty="0"/>
              <a:t>div { </a:t>
            </a:r>
          </a:p>
          <a:p>
            <a:pPr defTabSz="180000"/>
            <a:r>
              <a:rPr lang="en-US" altLang="ko-KR" sz="1000" dirty="0" smtClean="0"/>
              <a:t>	font : </a:t>
            </a:r>
            <a:r>
              <a:rPr lang="en-US" altLang="ko-KR" sz="1000" dirty="0"/>
              <a:t>normal 24px </a:t>
            </a:r>
            <a:r>
              <a:rPr lang="en-US" altLang="ko-KR" sz="1000" dirty="0" err="1" smtClean="0"/>
              <a:t>verdana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dropText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redText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 red;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blurText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 5px </a:t>
            </a:r>
            <a:r>
              <a:rPr lang="en-US" altLang="ko-KR" sz="1000" dirty="0" err="1"/>
              <a:t>skyBlue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glowEffect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0px </a:t>
            </a:r>
            <a:r>
              <a:rPr lang="en-US" altLang="ko-KR" sz="1000" dirty="0" err="1"/>
              <a:t>0px</a:t>
            </a:r>
            <a:r>
              <a:rPr lang="en-US" altLang="ko-KR" sz="1000" dirty="0"/>
              <a:t> 3px red;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wordArtEffect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 smtClean="0"/>
              <a:t>	color : white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0px </a:t>
            </a:r>
            <a:r>
              <a:rPr lang="en-US" altLang="ko-KR" sz="1000" dirty="0" err="1"/>
              <a:t>0px</a:t>
            </a:r>
            <a:r>
              <a:rPr lang="en-US" altLang="ko-KR" sz="1000" dirty="0"/>
              <a:t> 3px </a:t>
            </a:r>
            <a:r>
              <a:rPr lang="en-US" altLang="ko-KR" sz="1000" dirty="0" err="1"/>
              <a:t>darkBlue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threeDEffect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 smtClean="0"/>
              <a:t>	color : white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2px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4px black;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multiEffect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 smtClean="0"/>
              <a:t>	color : </a:t>
            </a:r>
            <a:r>
              <a:rPr lang="en-US" altLang="ko-KR" sz="1000" dirty="0"/>
              <a:t>yellow;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2px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black, </a:t>
            </a:r>
          </a:p>
          <a:p>
            <a:pPr defTabSz="180000"/>
            <a:r>
              <a:rPr lang="en-US" altLang="ko-KR" sz="1000" dirty="0" smtClean="0"/>
              <a:t>					0 </a:t>
            </a:r>
            <a:r>
              <a:rPr lang="en-US" altLang="ko-KR" sz="1000" dirty="0"/>
              <a:t>0 25px blue, 0 0 5px </a:t>
            </a:r>
            <a:r>
              <a:rPr lang="en-US" altLang="ko-KR" sz="1000" dirty="0" err="1"/>
              <a:t>darkblue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&lt;/style&gt;&lt;/head</a:t>
            </a:r>
            <a:r>
              <a:rPr lang="en-US" altLang="ko-KR" sz="1000" dirty="0" smtClean="0"/>
              <a:t>&gt;</a:t>
            </a:r>
            <a:endParaRPr lang="en-US" altLang="ko-KR" sz="1000" dirty="0"/>
          </a:p>
        </p:txBody>
      </p:sp>
      <p:sp>
        <p:nvSpPr>
          <p:cNvPr id="6" name="직사각형 5"/>
          <p:cNvSpPr/>
          <p:nvPr/>
        </p:nvSpPr>
        <p:spPr>
          <a:xfrm>
            <a:off x="4139952" y="1482813"/>
            <a:ext cx="4572000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텍스트 그림자 만들기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dropText</a:t>
            </a:r>
            <a:r>
              <a:rPr lang="en-US" altLang="ko-KR" sz="1000" dirty="0"/>
              <a:t>"&gt;Drop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redText</a:t>
            </a:r>
            <a:r>
              <a:rPr lang="en-US" altLang="ko-KR" sz="1000" dirty="0"/>
              <a:t>"&gt;Color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blurText</a:t>
            </a:r>
            <a:r>
              <a:rPr lang="en-US" altLang="ko-KR" sz="1000" dirty="0"/>
              <a:t>"&gt;Blur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glowEffect</a:t>
            </a:r>
            <a:r>
              <a:rPr lang="en-US" altLang="ko-KR" sz="1000" dirty="0"/>
              <a:t>"&gt;Glow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wordArtEffect</a:t>
            </a:r>
            <a:r>
              <a:rPr lang="en-US" altLang="ko-KR" sz="1000" dirty="0"/>
              <a:t>"&gt;WordArt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threeDEffect</a:t>
            </a:r>
            <a:r>
              <a:rPr lang="en-US" altLang="ko-KR" sz="1000" dirty="0"/>
              <a:t>"&gt;3D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multiEffect</a:t>
            </a:r>
            <a:r>
              <a:rPr lang="en-US" altLang="ko-KR" sz="1000" dirty="0"/>
              <a:t>"&gt;Multiple Shadow Effect&lt;/div&gt;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3212976"/>
            <a:ext cx="2477274" cy="34425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/>
              <p14:cNvContentPartPr/>
              <p14:nvPr/>
            </p14:nvContentPartPr>
            <p14:xfrm>
              <a:off x="901800" y="5353200"/>
              <a:ext cx="1899000" cy="648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2440" y="5343840"/>
                <a:ext cx="1917720" cy="2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663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그림자</a:t>
            </a:r>
            <a:r>
              <a:rPr lang="en-US" altLang="ko-KR" dirty="0"/>
              <a:t>, </a:t>
            </a:r>
            <a:r>
              <a:rPr lang="en-US" altLang="ko-KR" dirty="0" smtClean="0"/>
              <a:t>box-shadow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box-shadow </a:t>
            </a:r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pPr lvl="1"/>
            <a:r>
              <a:rPr lang="ko-KR" altLang="en-US" dirty="0"/>
              <a:t>박스 전체에 그림자 효과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33" y="2420888"/>
            <a:ext cx="7918630" cy="10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7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4–20 box-shadow</a:t>
            </a:r>
            <a:r>
              <a:rPr lang="ko-KR" altLang="en-US" dirty="0" smtClean="0"/>
              <a:t>로 </a:t>
            </a:r>
            <a:r>
              <a:rPr lang="ko-KR" altLang="en-US" dirty="0"/>
              <a:t>박스 그림자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7975" y="1384443"/>
            <a:ext cx="3800233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&lt;title&gt;div </a:t>
            </a:r>
            <a:r>
              <a:rPr lang="ko-KR" altLang="en-US" sz="1200" dirty="0" smtClean="0"/>
              <a:t>박스에 그림자 만들기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redBox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box-shadow : </a:t>
            </a:r>
            <a:r>
              <a:rPr lang="en-US" altLang="ko-KR" sz="1200" b="1" dirty="0"/>
              <a:t>10px </a:t>
            </a:r>
            <a:r>
              <a:rPr lang="en-US" altLang="ko-KR" sz="1200" b="1" dirty="0" err="1"/>
              <a:t>10px</a:t>
            </a:r>
            <a:r>
              <a:rPr lang="en-US" altLang="ko-KR" sz="1200" b="1" dirty="0"/>
              <a:t> red;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blurBox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box-shadow : </a:t>
            </a:r>
            <a:r>
              <a:rPr lang="en-US" altLang="ko-KR" sz="1200" b="1" dirty="0"/>
              <a:t>10px </a:t>
            </a:r>
            <a:r>
              <a:rPr lang="en-US" altLang="ko-KR" sz="1200" b="1" dirty="0" err="1"/>
              <a:t>10px</a:t>
            </a:r>
            <a:r>
              <a:rPr lang="en-US" altLang="ko-KR" sz="1200" b="1" dirty="0"/>
              <a:t> 5px </a:t>
            </a:r>
            <a:r>
              <a:rPr lang="en-US" altLang="ko-KR" sz="1200" b="1" dirty="0" err="1"/>
              <a:t>skyBlue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multiEffect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box-shadow : </a:t>
            </a:r>
            <a:r>
              <a:rPr lang="en-US" altLang="ko-KR" sz="1200" b="1" dirty="0"/>
              <a:t>2px </a:t>
            </a:r>
            <a:r>
              <a:rPr lang="en-US" altLang="ko-KR" sz="1200" b="1" dirty="0" err="1"/>
              <a:t>2px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2px</a:t>
            </a:r>
            <a:r>
              <a:rPr lang="en-US" altLang="ko-KR" sz="1200" b="1" dirty="0"/>
              <a:t> black, </a:t>
            </a:r>
          </a:p>
          <a:p>
            <a:pPr defTabSz="180000"/>
            <a:r>
              <a:rPr lang="en-US" altLang="ko-KR" sz="1200" b="1" dirty="0" smtClean="0"/>
              <a:t>			    			0 </a:t>
            </a:r>
            <a:r>
              <a:rPr lang="en-US" altLang="ko-KR" sz="1200" b="1" dirty="0"/>
              <a:t>0 25px blue,</a:t>
            </a:r>
          </a:p>
          <a:p>
            <a:pPr defTabSz="180000"/>
            <a:r>
              <a:rPr lang="en-US" altLang="ko-KR" sz="1200" b="1" dirty="0" smtClean="0"/>
              <a:t>						   </a:t>
            </a:r>
            <a:r>
              <a:rPr lang="en-US" altLang="ko-KR" sz="1200" b="1" dirty="0"/>
              <a:t>0 0 5px </a:t>
            </a:r>
            <a:r>
              <a:rPr lang="en-US" altLang="ko-KR" sz="1200" b="1" dirty="0" err="1"/>
              <a:t>darkblue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div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 smtClean="0"/>
              <a:t>	width </a:t>
            </a:r>
            <a:r>
              <a:rPr lang="en-US" altLang="ko-KR" sz="1200" dirty="0"/>
              <a:t>: 150px;</a:t>
            </a:r>
          </a:p>
          <a:p>
            <a:pPr defTabSz="180000"/>
            <a:r>
              <a:rPr lang="en-US" altLang="ko-KR" sz="1200" dirty="0" smtClean="0"/>
              <a:t>	height </a:t>
            </a:r>
            <a:r>
              <a:rPr lang="en-US" altLang="ko-KR" sz="1200" dirty="0"/>
              <a:t>: 70px;</a:t>
            </a:r>
          </a:p>
          <a:p>
            <a:pPr defTabSz="180000"/>
            <a:r>
              <a:rPr lang="en-US" altLang="ko-KR" sz="1200" dirty="0"/>
              <a:t>    padding : 10px; </a:t>
            </a:r>
          </a:p>
          <a:p>
            <a:pPr defTabSz="180000"/>
            <a:r>
              <a:rPr lang="en-US" altLang="ko-KR" sz="1200" dirty="0"/>
              <a:t>    </a:t>
            </a:r>
            <a:r>
              <a:rPr lang="en-US" altLang="ko-KR" sz="1200" dirty="0" smtClean="0"/>
              <a:t>border : </a:t>
            </a:r>
            <a:r>
              <a:rPr lang="en-US" altLang="ko-KR" sz="1200" dirty="0"/>
              <a:t>10px solid </a:t>
            </a:r>
            <a:r>
              <a:rPr lang="en-US" altLang="ko-KR" sz="1200" dirty="0" err="1"/>
              <a:t>lightgray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    background-image :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("media/spongebob.png");</a:t>
            </a:r>
          </a:p>
          <a:p>
            <a:pPr defTabSz="180000"/>
            <a:r>
              <a:rPr lang="en-US" altLang="ko-KR" sz="1200" dirty="0"/>
              <a:t>    background-size : 150px 100px;</a:t>
            </a:r>
          </a:p>
          <a:p>
            <a:pPr defTabSz="180000"/>
            <a:r>
              <a:rPr lang="en-US" altLang="ko-KR" sz="1200" dirty="0"/>
              <a:t>    background-repeat : no-repeat;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2898276" y="4221088"/>
            <a:ext cx="358214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박스 그림자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redBox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blurBox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multiEffect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484784"/>
            <a:ext cx="2207537" cy="48972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730080" y="3645000"/>
              <a:ext cx="375120" cy="648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0720" y="3635640"/>
                <a:ext cx="393840" cy="2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006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</a:t>
            </a:r>
            <a:r>
              <a:rPr lang="ko-KR" altLang="en-US" smtClean="0"/>
              <a:t>문서에 </a:t>
            </a:r>
            <a:r>
              <a:rPr lang="en-US" altLang="ko-KR" smtClean="0"/>
              <a:t>CSS3 </a:t>
            </a:r>
            <a:r>
              <a:rPr lang="ko-KR" altLang="en-US" smtClean="0"/>
              <a:t>스타일 시트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문서에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 시트 만드는 방법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&lt;style&gt;&lt;/style&gt; </a:t>
            </a:r>
            <a:r>
              <a:rPr lang="ko-KR" altLang="en-US" dirty="0" smtClean="0"/>
              <a:t>태그에 스타일 시트 작성</a:t>
            </a:r>
          </a:p>
          <a:p>
            <a:pPr lvl="1"/>
            <a:r>
              <a:rPr lang="en-US" altLang="ko-KR" dirty="0" smtClean="0"/>
              <a:t>style </a:t>
            </a:r>
            <a:r>
              <a:rPr lang="ko-KR" altLang="en-US" dirty="0" smtClean="0"/>
              <a:t>속성에 스타일 시트 작성</a:t>
            </a:r>
          </a:p>
          <a:p>
            <a:pPr lvl="1"/>
            <a:r>
              <a:rPr lang="ko-KR" altLang="en-US" dirty="0" smtClean="0"/>
              <a:t>스타일 시트를 별도 파일로 작성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&lt;link&gt; </a:t>
            </a:r>
            <a:r>
              <a:rPr lang="ko-KR" altLang="en-US" dirty="0" smtClean="0"/>
              <a:t>태그나 </a:t>
            </a:r>
            <a:r>
              <a:rPr lang="en-US" altLang="ko-KR" dirty="0" smtClean="0"/>
              <a:t>@import</a:t>
            </a:r>
            <a:r>
              <a:rPr lang="ko-KR" altLang="en-US" dirty="0" smtClean="0"/>
              <a:t>로 불러 사용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/>
              <p14:cNvContentPartPr/>
              <p14:nvPr/>
            </p14:nvContentPartPr>
            <p14:xfrm>
              <a:off x="3333600" y="1942920"/>
              <a:ext cx="425880" cy="1332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7760" y="1879560"/>
                <a:ext cx="4575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/>
              <p14:cNvContentPartPr/>
              <p14:nvPr/>
            </p14:nvContentPartPr>
            <p14:xfrm>
              <a:off x="1981080" y="2355840"/>
              <a:ext cx="438480" cy="2592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5240" y="2292480"/>
                <a:ext cx="4705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/>
              <p14:cNvContentPartPr/>
              <p14:nvPr/>
            </p14:nvContentPartPr>
            <p14:xfrm>
              <a:off x="3645000" y="2717640"/>
              <a:ext cx="501840" cy="1332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29160" y="2654280"/>
                <a:ext cx="533520" cy="1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653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&lt;style&gt; </a:t>
            </a:r>
            <a:r>
              <a:rPr lang="ko-KR" altLang="en-US" smtClean="0"/>
              <a:t>태그에 스타일 시트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전형적인 모양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&lt;style&gt; </a:t>
            </a:r>
            <a:r>
              <a:rPr lang="ko-KR" altLang="en-US" dirty="0" smtClean="0"/>
              <a:t>태그는 </a:t>
            </a:r>
            <a:r>
              <a:rPr lang="en-US" altLang="ko-KR" dirty="0" smtClean="0"/>
              <a:t>&lt;head&gt; </a:t>
            </a:r>
            <a:r>
              <a:rPr lang="ko-KR" altLang="en-US" dirty="0" smtClean="0"/>
              <a:t>태그 내에서만 사용</a:t>
            </a:r>
          </a:p>
          <a:p>
            <a:pPr lvl="1"/>
            <a:r>
              <a:rPr lang="en-US" altLang="ko-KR" dirty="0" smtClean="0"/>
              <a:t>&lt;style&gt; </a:t>
            </a:r>
            <a:r>
              <a:rPr lang="ko-KR" altLang="en-US" dirty="0" smtClean="0"/>
              <a:t>태그는 여러 번 작성 가능</a:t>
            </a:r>
            <a:endParaRPr lang="en-US" altLang="ko-KR" dirty="0"/>
          </a:p>
          <a:p>
            <a:pPr lvl="2"/>
            <a:r>
              <a:rPr lang="ko-KR" altLang="en-US" dirty="0" smtClean="0"/>
              <a:t>스타일 시트들이 합쳐 사용</a:t>
            </a:r>
          </a:p>
          <a:p>
            <a:pPr lvl="1"/>
            <a:r>
              <a:rPr lang="en-US" altLang="ko-KR" dirty="0" smtClean="0"/>
              <a:t>&lt;style&gt; </a:t>
            </a:r>
            <a:r>
              <a:rPr lang="ko-KR" altLang="en-US" dirty="0" smtClean="0"/>
              <a:t>태그에 작성된 스타일 시트는 웹 페이지 전체에 적용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75656" y="1916832"/>
            <a:ext cx="572409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&lt;style&gt;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body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h3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color : purple;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&lt;/style&gt;	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&lt;style&gt;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hr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border : 5px solid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yellowgreen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span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color : blue; font-size : 20px;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&lt;/style&gt;	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881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309" y="2243171"/>
            <a:ext cx="2578657" cy="255398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4-3 &lt;style&gt; </a:t>
            </a:r>
            <a:r>
              <a:rPr lang="ko-KR" altLang="en-US" dirty="0"/>
              <a:t>태그로 스타일 시트 만들기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412776"/>
            <a:ext cx="4874820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&gt;&lt;</a:t>
            </a:r>
            <a:r>
              <a:rPr lang="en-US" altLang="ko-KR" sz="1400" dirty="0"/>
              <a:t>title&gt;&amp;</a:t>
            </a:r>
            <a:r>
              <a:rPr lang="en-US" altLang="ko-KR" sz="1400" dirty="0" err="1"/>
              <a:t>lt;style&amp;gt</a:t>
            </a:r>
            <a:r>
              <a:rPr lang="en-US" altLang="ko-KR" sz="1400" dirty="0"/>
              <a:t>;</a:t>
            </a:r>
            <a:r>
              <a:rPr lang="ko-KR" altLang="en-US" sz="1400" dirty="0"/>
              <a:t> 태그로 스타일 만들기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b="1" dirty="0" smtClean="0"/>
              <a:t>body </a:t>
            </a:r>
            <a:r>
              <a:rPr lang="en-US" altLang="ko-KR" sz="1400" b="1" dirty="0"/>
              <a:t>{ 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background-color :  </a:t>
            </a:r>
            <a:r>
              <a:rPr lang="en-US" altLang="ko-KR" sz="1400" b="1" dirty="0"/>
              <a:t>linen; 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color : </a:t>
            </a:r>
            <a:r>
              <a:rPr lang="en-US" altLang="ko-KR" sz="1400" b="1" dirty="0" err="1"/>
              <a:t>blueviolet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b="1" dirty="0" smtClean="0"/>
              <a:t>	margin-left : 30px;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margin-right : 30px;</a:t>
            </a:r>
          </a:p>
          <a:p>
            <a:pPr defTabSz="180000"/>
            <a:r>
              <a:rPr lang="en-US" altLang="ko-KR" sz="1400" b="1" dirty="0" smtClean="0"/>
              <a:t>}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h3 </a:t>
            </a:r>
            <a:r>
              <a:rPr lang="en-US" altLang="ko-KR" sz="1400" b="1" dirty="0"/>
              <a:t>{ 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text-align : center</a:t>
            </a:r>
            <a:r>
              <a:rPr lang="en-US" altLang="ko-KR" sz="1400" b="1" dirty="0"/>
              <a:t>; 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color : </a:t>
            </a:r>
            <a:r>
              <a:rPr lang="en-US" altLang="ko-KR" sz="1400" b="1" dirty="0" err="1" smtClean="0"/>
              <a:t>darkred</a:t>
            </a:r>
            <a:r>
              <a:rPr lang="en-US" altLang="ko-KR" sz="1400" b="1" dirty="0" smtClean="0"/>
              <a:t>;</a:t>
            </a:r>
          </a:p>
          <a:p>
            <a:pPr defTabSz="180000"/>
            <a:r>
              <a:rPr lang="en-US" altLang="ko-KR" sz="1400" b="1" dirty="0" smtClean="0"/>
              <a:t> </a:t>
            </a:r>
            <a:r>
              <a:rPr lang="en-US" altLang="ko-KR" sz="1400" b="1" dirty="0"/>
              <a:t>}</a:t>
            </a:r>
          </a:p>
          <a:p>
            <a:pPr defTabSz="180000"/>
            <a:r>
              <a:rPr lang="en-US" altLang="ko-KR" sz="1400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endParaRPr lang="en-US" altLang="ko-KR" sz="1400" dirty="0" smtClean="0"/>
          </a:p>
          <a:p>
            <a:pPr defTabSz="180000"/>
            <a:r>
              <a:rPr lang="ko-KR" altLang="en-US" sz="1400" dirty="0" err="1" smtClean="0"/>
              <a:t>책읽기를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좋아합니다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김치 </a:t>
            </a:r>
            <a:r>
              <a:rPr lang="ko-KR" altLang="en-US" sz="1400" dirty="0"/>
              <a:t>찌개와 막국수 무척 </a:t>
            </a:r>
            <a:endParaRPr lang="en-US" altLang="ko-KR" sz="1400" dirty="0" smtClean="0"/>
          </a:p>
          <a:p>
            <a:pPr defTabSz="180000"/>
            <a:r>
              <a:rPr lang="ko-KR" altLang="en-US" sz="1400" dirty="0" smtClean="0"/>
              <a:t>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5912472" y="5527097"/>
            <a:ext cx="264179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176651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912472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8196178" y="5527097"/>
            <a:ext cx="264179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8460357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196178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780099" y="5631789"/>
            <a:ext cx="1136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margin-left:30px</a:t>
            </a:r>
            <a:endParaRPr lang="ko-KR" altLang="en-US" sz="1000" dirty="0"/>
          </a:p>
        </p:txBody>
      </p:sp>
      <p:sp>
        <p:nvSpPr>
          <p:cNvPr id="20" name="직사각형 19"/>
          <p:cNvSpPr/>
          <p:nvPr/>
        </p:nvSpPr>
        <p:spPr>
          <a:xfrm>
            <a:off x="7452245" y="5631789"/>
            <a:ext cx="1223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margin-right:30px</a:t>
            </a:r>
            <a:endParaRPr lang="ko-KR" altLang="en-US" sz="1000" dirty="0"/>
          </a:p>
        </p:txBody>
      </p:sp>
      <p:sp>
        <p:nvSpPr>
          <p:cNvPr id="21" name="자유형 20"/>
          <p:cNvSpPr/>
          <p:nvPr/>
        </p:nvSpPr>
        <p:spPr>
          <a:xfrm>
            <a:off x="5527337" y="2719557"/>
            <a:ext cx="506544" cy="571990"/>
          </a:xfrm>
          <a:custGeom>
            <a:avLst/>
            <a:gdLst>
              <a:gd name="connsiteX0" fmla="*/ 0 w 524786"/>
              <a:gd name="connsiteY0" fmla="*/ 0 h 1240404"/>
              <a:gd name="connsiteX1" fmla="*/ 87465 w 524786"/>
              <a:gd name="connsiteY1" fmla="*/ 1009816 h 1240404"/>
              <a:gd name="connsiteX2" fmla="*/ 524786 w 524786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786" h="1240404">
                <a:moveTo>
                  <a:pt x="0" y="0"/>
                </a:moveTo>
                <a:cubicBezTo>
                  <a:pt x="0" y="401541"/>
                  <a:pt x="1" y="803082"/>
                  <a:pt x="87465" y="1009816"/>
                </a:cubicBezTo>
                <a:cubicBezTo>
                  <a:pt x="174929" y="1216550"/>
                  <a:pt x="349857" y="1228477"/>
                  <a:pt x="524786" y="124040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256993" y="2502761"/>
            <a:ext cx="6383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linen </a:t>
            </a:r>
            <a:r>
              <a:rPr lang="ko-KR" altLang="en-US" sz="1000" dirty="0" smtClean="0"/>
              <a:t>색</a:t>
            </a:r>
            <a:endParaRPr lang="ko-KR" altLang="en-US" sz="1000" dirty="0"/>
          </a:p>
        </p:txBody>
      </p:sp>
      <p:sp>
        <p:nvSpPr>
          <p:cNvPr id="23" name="직사각형 22"/>
          <p:cNvSpPr/>
          <p:nvPr/>
        </p:nvSpPr>
        <p:spPr>
          <a:xfrm>
            <a:off x="6697153" y="4993491"/>
            <a:ext cx="9268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 smtClean="0"/>
              <a:t>blueviolet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색</a:t>
            </a:r>
            <a:endParaRPr lang="ko-KR" altLang="en-US" sz="1000" dirty="0"/>
          </a:p>
        </p:txBody>
      </p:sp>
      <p:sp>
        <p:nvSpPr>
          <p:cNvPr id="24" name="자유형 23"/>
          <p:cNvSpPr/>
          <p:nvPr/>
        </p:nvSpPr>
        <p:spPr>
          <a:xfrm>
            <a:off x="7091959" y="4515683"/>
            <a:ext cx="15903" cy="477079"/>
          </a:xfrm>
          <a:custGeom>
            <a:avLst/>
            <a:gdLst>
              <a:gd name="connsiteX0" fmla="*/ 0 w 15903"/>
              <a:gd name="connsiteY0" fmla="*/ 477079 h 477079"/>
              <a:gd name="connsiteX1" fmla="*/ 15903 w 15903"/>
              <a:gd name="connsiteY1" fmla="*/ 0 h 47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03" h="477079">
                <a:moveTo>
                  <a:pt x="0" y="477079"/>
                </a:moveTo>
                <a:lnTo>
                  <a:pt x="15903" y="0"/>
                </a:ln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/>
              <p14:cNvContentPartPr/>
              <p14:nvPr/>
            </p14:nvContentPartPr>
            <p14:xfrm>
              <a:off x="939960" y="3067200"/>
              <a:ext cx="1543320" cy="5112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3760" y="3003480"/>
                <a:ext cx="15753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잉크 8"/>
              <p14:cNvContentPartPr/>
              <p14:nvPr/>
            </p14:nvContentPartPr>
            <p14:xfrm>
              <a:off x="946080" y="3295800"/>
              <a:ext cx="1715040" cy="2556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0240" y="3232080"/>
                <a:ext cx="17467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잉크 10"/>
              <p14:cNvContentPartPr/>
              <p14:nvPr/>
            </p14:nvContentPartPr>
            <p14:xfrm>
              <a:off x="933480" y="3917880"/>
              <a:ext cx="870120" cy="1944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7640" y="3854520"/>
                <a:ext cx="9021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잉크 11"/>
              <p14:cNvContentPartPr/>
              <p14:nvPr/>
            </p14:nvContentPartPr>
            <p14:xfrm>
              <a:off x="1771560" y="3930480"/>
              <a:ext cx="686160" cy="1944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55720" y="3867120"/>
                <a:ext cx="7178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잉크 12"/>
              <p14:cNvContentPartPr/>
              <p14:nvPr/>
            </p14:nvContentPartPr>
            <p14:xfrm>
              <a:off x="2406600" y="3936960"/>
              <a:ext cx="127440" cy="1296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90760" y="3873600"/>
                <a:ext cx="159120" cy="1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954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style </a:t>
            </a:r>
            <a:r>
              <a:rPr lang="ko-KR" altLang="en-US" dirty="0"/>
              <a:t>속성에 스타일 시트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태그의 </a:t>
            </a:r>
            <a:r>
              <a:rPr lang="en-US" altLang="ko-KR" dirty="0"/>
              <a:t>style </a:t>
            </a:r>
            <a:r>
              <a:rPr lang="ko-KR" altLang="en-US" dirty="0"/>
              <a:t>속성에 </a:t>
            </a:r>
            <a:r>
              <a:rPr lang="en-US" altLang="ko-KR" dirty="0"/>
              <a:t>CSS3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작성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해당 태그에만 스타일 적용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132856"/>
            <a:ext cx="532638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6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13270</TotalTime>
  <Words>3304</Words>
  <Application>Microsoft Office PowerPoint</Application>
  <PresentationFormat>화면 슬라이드 쇼(4:3)</PresentationFormat>
  <Paragraphs>1163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77" baseType="lpstr">
      <vt:lpstr>HY나무L</vt:lpstr>
      <vt:lpstr>SourceCodePro-Regular</vt:lpstr>
      <vt:lpstr>YDVYGOStd11</vt:lpstr>
      <vt:lpstr>궁서체</vt:lpstr>
      <vt:lpstr>맑은 고딕</vt:lpstr>
      <vt:lpstr>휴먼편지체</vt:lpstr>
      <vt:lpstr>Arial</vt:lpstr>
      <vt:lpstr>Arial Black</vt:lpstr>
      <vt:lpstr>Consolas</vt:lpstr>
      <vt:lpstr>Courier New</vt:lpstr>
      <vt:lpstr>Forte</vt:lpstr>
      <vt:lpstr>Franklin Gothic Heavy</vt:lpstr>
      <vt:lpstr>Georgia</vt:lpstr>
      <vt:lpstr>Jokerman</vt:lpstr>
      <vt:lpstr>Lucida Console</vt:lpstr>
      <vt:lpstr>Times New Roman</vt:lpstr>
      <vt:lpstr>Verdana</vt:lpstr>
      <vt:lpstr>Wingdings</vt:lpstr>
      <vt:lpstr>Wingdings 2</vt:lpstr>
      <vt:lpstr>가을</vt:lpstr>
      <vt:lpstr>제4장 CSS 기본</vt:lpstr>
      <vt:lpstr>CSS3 스타일 시트</vt:lpstr>
      <vt:lpstr>예제 4–1 HTML 태그로만 작성한 웹 페이지</vt:lpstr>
      <vt:lpstr>예제 4–2 CSS3 스타일 시트로 꾸민 웹 페이지</vt:lpstr>
      <vt:lpstr>CSS3 스타일 시트 구성</vt:lpstr>
      <vt:lpstr>HTML문서에 CSS3 스타일 시트 만들기</vt:lpstr>
      <vt:lpstr>&lt;style&gt; 태그에 스타일 시트 만들기</vt:lpstr>
      <vt:lpstr>예제 4-3 &lt;style&gt; 태그로 스타일 시트 만들기</vt:lpstr>
      <vt:lpstr>style 속성에 스타일 시트 만들기</vt:lpstr>
      <vt:lpstr>예제 4–4 style 속성에 스타일 시트 만들기</vt:lpstr>
      <vt:lpstr>외부 스타일 시트 파일 불러오기</vt:lpstr>
      <vt:lpstr>예제 4-5 &lt;link&gt; 태그로 CSS3 파일 불러오기</vt:lpstr>
      <vt:lpstr>예제 4-6 @import로 CSS3 파일 불러오기</vt:lpstr>
      <vt:lpstr>CSS3 규칙 – 스타일 합치기와 오버라이딩</vt:lpstr>
      <vt:lpstr>예제 4–8 여러 스타일 시트가 중첩되는 경우</vt:lpstr>
      <vt:lpstr>셀렉터</vt:lpstr>
      <vt:lpstr>셀렉터 설명을 위한 샘플 HTML 페이지</vt:lpstr>
      <vt:lpstr>태그 이름 셀렉터</vt:lpstr>
      <vt:lpstr>class 셀렉터</vt:lpstr>
      <vt:lpstr>id 셀렉터</vt:lpstr>
      <vt:lpstr>id 셀렉터와 class 셀렉터 비교</vt:lpstr>
      <vt:lpstr>전체 셀렉터와 속성 셀렉터</vt:lpstr>
      <vt:lpstr>가상 클래스(pseudo-class) 셀렉터</vt:lpstr>
      <vt:lpstr>:firstletter와 :hover의 사용 사례</vt:lpstr>
      <vt:lpstr>예제 4-9 셀렉터 활용</vt:lpstr>
      <vt:lpstr>CSS3에서 색 표현</vt:lpstr>
      <vt:lpstr>PowerPoint 프레젠테이션</vt:lpstr>
      <vt:lpstr>CSS3의 표준 색 이름과 코드 중 일부(총 140개)</vt:lpstr>
      <vt:lpstr>색 관련 프로퍼티</vt:lpstr>
      <vt:lpstr>예제 4–10 색 활용</vt:lpstr>
      <vt:lpstr>텍스트</vt:lpstr>
      <vt:lpstr>예제 4-11 텍스트 꾸미기</vt:lpstr>
      <vt:lpstr>CSS3의 표준 단위</vt:lpstr>
      <vt:lpstr>폰트</vt:lpstr>
      <vt:lpstr>폰트 제어 CSS3 프로퍼티</vt:lpstr>
      <vt:lpstr>단축 프로퍼티, font </vt:lpstr>
      <vt:lpstr>예제 4–12 CSS3 폰트 활용</vt:lpstr>
      <vt:lpstr>CSS3의 박스 모델</vt:lpstr>
      <vt:lpstr>박스 모델의 구성</vt:lpstr>
      <vt:lpstr>박스 모델을 구성하는 CSS3 프로퍼티</vt:lpstr>
      <vt:lpstr>박스 크기 - &lt;div&gt; 태그의 박스 모델 사례</vt:lpstr>
      <vt:lpstr>예제 4-13 &lt;div&gt;의 박스 모델 보이기</vt:lpstr>
      <vt:lpstr>박스 모델의 색, 테두리, 단축프로퍼티</vt:lpstr>
      <vt:lpstr>예제 4-14 박스 모델 활용</vt:lpstr>
      <vt:lpstr>예제 4–15 다양한 테두리 선 스타일</vt:lpstr>
      <vt:lpstr>둥근 모서리 테두리 만들기 - border-radius</vt:lpstr>
      <vt:lpstr>예제 4–16 다양한 둥근 모서리 테두리</vt:lpstr>
      <vt:lpstr>이미지 테두리 만들기 - border-image</vt:lpstr>
      <vt:lpstr>예제 4–17 이미지 테두리 만들기</vt:lpstr>
      <vt:lpstr>배경 다루기</vt:lpstr>
      <vt:lpstr>PowerPoint 프레젠테이션</vt:lpstr>
      <vt:lpstr>background 단축 프로퍼티</vt:lpstr>
      <vt:lpstr>예제 4–18 &lt;div&gt; 박스에 배경 꾸미기</vt:lpstr>
      <vt:lpstr>텍스트 그림자, text-shadow</vt:lpstr>
      <vt:lpstr>예제 4–19 text-shadow로 텍스트 그림자 만들기</vt:lpstr>
      <vt:lpstr>박스 그림자, box-shadow</vt:lpstr>
      <vt:lpstr>예제 4–20 box-shadow로 박스 그림자 만들기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Lee kabsung</cp:lastModifiedBy>
  <cp:revision>511</cp:revision>
  <dcterms:created xsi:type="dcterms:W3CDTF">2011-08-27T14:53:28Z</dcterms:created>
  <dcterms:modified xsi:type="dcterms:W3CDTF">2019-09-16T06:58:24Z</dcterms:modified>
</cp:coreProperties>
</file>